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6.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7.xml" ContentType="application/vnd.openxmlformats-officedocument.theme+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1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 id="2147483723" r:id="rId3"/>
    <p:sldMasterId id="2147483735" r:id="rId4"/>
    <p:sldMasterId id="2147483747" r:id="rId5"/>
    <p:sldMasterId id="2147483759" r:id="rId6"/>
    <p:sldMasterId id="2147483771" r:id="rId7"/>
    <p:sldMasterId id="2147483783" r:id="rId8"/>
    <p:sldMasterId id="2147483795" r:id="rId9"/>
    <p:sldMasterId id="2147483807" r:id="rId10"/>
    <p:sldMasterId id="2147483819" r:id="rId11"/>
    <p:sldMasterId id="2147483831" r:id="rId12"/>
    <p:sldMasterId id="2147483843" r:id="rId13"/>
    <p:sldMasterId id="2147483855" r:id="rId14"/>
    <p:sldMasterId id="2147483867" r:id="rId15"/>
    <p:sldMasterId id="2147483879" r:id="rId16"/>
    <p:sldMasterId id="2147483891" r:id="rId17"/>
    <p:sldMasterId id="2147483903" r:id="rId18"/>
    <p:sldMasterId id="2147483915" r:id="rId19"/>
    <p:sldMasterId id="2147483927" r:id="rId20"/>
  </p:sldMasterIdLst>
  <p:notesMasterIdLst>
    <p:notesMasterId r:id="rId79"/>
  </p:notesMasterIdLst>
  <p:sldIdLst>
    <p:sldId id="364" r:id="rId21"/>
    <p:sldId id="368" r:id="rId22"/>
    <p:sldId id="369" r:id="rId23"/>
    <p:sldId id="374" r:id="rId24"/>
    <p:sldId id="425" r:id="rId25"/>
    <p:sldId id="376" r:id="rId26"/>
    <p:sldId id="426" r:id="rId27"/>
    <p:sldId id="377" r:id="rId28"/>
    <p:sldId id="429" r:id="rId29"/>
    <p:sldId id="378" r:id="rId30"/>
    <p:sldId id="430" r:id="rId31"/>
    <p:sldId id="379" r:id="rId32"/>
    <p:sldId id="431" r:id="rId33"/>
    <p:sldId id="418" r:id="rId34"/>
    <p:sldId id="432" r:id="rId35"/>
    <p:sldId id="386" r:id="rId36"/>
    <p:sldId id="387" r:id="rId37"/>
    <p:sldId id="433" r:id="rId38"/>
    <p:sldId id="388" r:id="rId39"/>
    <p:sldId id="397" r:id="rId40"/>
    <p:sldId id="417" r:id="rId41"/>
    <p:sldId id="434" r:id="rId42"/>
    <p:sldId id="420" r:id="rId43"/>
    <p:sldId id="435" r:id="rId44"/>
    <p:sldId id="419" r:id="rId45"/>
    <p:sldId id="436" r:id="rId46"/>
    <p:sldId id="441" r:id="rId47"/>
    <p:sldId id="443" r:id="rId48"/>
    <p:sldId id="442" r:id="rId49"/>
    <p:sldId id="438" r:id="rId50"/>
    <p:sldId id="444" r:id="rId51"/>
    <p:sldId id="439" r:id="rId52"/>
    <p:sldId id="445" r:id="rId53"/>
    <p:sldId id="446" r:id="rId54"/>
    <p:sldId id="447" r:id="rId55"/>
    <p:sldId id="448" r:id="rId56"/>
    <p:sldId id="449" r:id="rId57"/>
    <p:sldId id="450" r:id="rId58"/>
    <p:sldId id="451" r:id="rId59"/>
    <p:sldId id="452" r:id="rId60"/>
    <p:sldId id="453" r:id="rId61"/>
    <p:sldId id="454" r:id="rId62"/>
    <p:sldId id="455" r:id="rId63"/>
    <p:sldId id="456" r:id="rId64"/>
    <p:sldId id="457" r:id="rId65"/>
    <p:sldId id="458" r:id="rId66"/>
    <p:sldId id="459" r:id="rId67"/>
    <p:sldId id="460" r:id="rId68"/>
    <p:sldId id="381" r:id="rId69"/>
    <p:sldId id="382" r:id="rId70"/>
    <p:sldId id="383" r:id="rId71"/>
    <p:sldId id="370" r:id="rId72"/>
    <p:sldId id="384" r:id="rId73"/>
    <p:sldId id="385" r:id="rId74"/>
    <p:sldId id="360" r:id="rId75"/>
    <p:sldId id="320" r:id="rId76"/>
    <p:sldId id="327" r:id="rId77"/>
    <p:sldId id="326"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2" autoAdjust="0"/>
    <p:restoredTop sz="67337" autoAdjust="0"/>
  </p:normalViewPr>
  <p:slideViewPr>
    <p:cSldViewPr>
      <p:cViewPr>
        <p:scale>
          <a:sx n="75" d="100"/>
          <a:sy n="75" d="100"/>
        </p:scale>
        <p:origin x="-2040" y="-9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6.xml"/><Relationship Id="rId39" Type="http://schemas.openxmlformats.org/officeDocument/2006/relationships/slide" Target="slides/slide19.xml"/><Relationship Id="rId21" Type="http://schemas.openxmlformats.org/officeDocument/2006/relationships/slide" Target="slides/slide1.xml"/><Relationship Id="rId34" Type="http://schemas.openxmlformats.org/officeDocument/2006/relationships/slide" Target="slides/slide14.xml"/><Relationship Id="rId42" Type="http://schemas.openxmlformats.org/officeDocument/2006/relationships/slide" Target="slides/slide22.xml"/><Relationship Id="rId47" Type="http://schemas.openxmlformats.org/officeDocument/2006/relationships/slide" Target="slides/slide27.xml"/><Relationship Id="rId50" Type="http://schemas.openxmlformats.org/officeDocument/2006/relationships/slide" Target="slides/slide30.xml"/><Relationship Id="rId55" Type="http://schemas.openxmlformats.org/officeDocument/2006/relationships/slide" Target="slides/slide35.xml"/><Relationship Id="rId63" Type="http://schemas.openxmlformats.org/officeDocument/2006/relationships/slide" Target="slides/slide43.xml"/><Relationship Id="rId68" Type="http://schemas.openxmlformats.org/officeDocument/2006/relationships/slide" Target="slides/slide48.xml"/><Relationship Id="rId76" Type="http://schemas.openxmlformats.org/officeDocument/2006/relationships/slide" Target="slides/slide56.xml"/><Relationship Id="rId7" Type="http://schemas.openxmlformats.org/officeDocument/2006/relationships/slideMaster" Target="slideMasters/slideMaster7.xml"/><Relationship Id="rId71" Type="http://schemas.openxmlformats.org/officeDocument/2006/relationships/slide" Target="slides/slide5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9.xml"/><Relationship Id="rId11" Type="http://schemas.openxmlformats.org/officeDocument/2006/relationships/slideMaster" Target="slideMasters/slideMaster11.xml"/><Relationship Id="rId24" Type="http://schemas.openxmlformats.org/officeDocument/2006/relationships/slide" Target="slides/slide4.xml"/><Relationship Id="rId32" Type="http://schemas.openxmlformats.org/officeDocument/2006/relationships/slide" Target="slides/slide12.xml"/><Relationship Id="rId37" Type="http://schemas.openxmlformats.org/officeDocument/2006/relationships/slide" Target="slides/slide17.xml"/><Relationship Id="rId40" Type="http://schemas.openxmlformats.org/officeDocument/2006/relationships/slide" Target="slides/slide20.xml"/><Relationship Id="rId45" Type="http://schemas.openxmlformats.org/officeDocument/2006/relationships/slide" Target="slides/slide25.xml"/><Relationship Id="rId53" Type="http://schemas.openxmlformats.org/officeDocument/2006/relationships/slide" Target="slides/slide33.xml"/><Relationship Id="rId58" Type="http://schemas.openxmlformats.org/officeDocument/2006/relationships/slide" Target="slides/slide38.xml"/><Relationship Id="rId66" Type="http://schemas.openxmlformats.org/officeDocument/2006/relationships/slide" Target="slides/slide46.xml"/><Relationship Id="rId74" Type="http://schemas.openxmlformats.org/officeDocument/2006/relationships/slide" Target="slides/slide54.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1.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2.xml"/><Relationship Id="rId27" Type="http://schemas.openxmlformats.org/officeDocument/2006/relationships/slide" Target="slides/slide7.xml"/><Relationship Id="rId30" Type="http://schemas.openxmlformats.org/officeDocument/2006/relationships/slide" Target="slides/slide10.xml"/><Relationship Id="rId35" Type="http://schemas.openxmlformats.org/officeDocument/2006/relationships/slide" Target="slides/slide15.xml"/><Relationship Id="rId43" Type="http://schemas.openxmlformats.org/officeDocument/2006/relationships/slide" Target="slides/slide23.xml"/><Relationship Id="rId48" Type="http://schemas.openxmlformats.org/officeDocument/2006/relationships/slide" Target="slides/slide28.xml"/><Relationship Id="rId56" Type="http://schemas.openxmlformats.org/officeDocument/2006/relationships/slide" Target="slides/slide36.xml"/><Relationship Id="rId64" Type="http://schemas.openxmlformats.org/officeDocument/2006/relationships/slide" Target="slides/slide44.xml"/><Relationship Id="rId69" Type="http://schemas.openxmlformats.org/officeDocument/2006/relationships/slide" Target="slides/slide49.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E38FC8-4DD4-431A-854B-29253671AFBC}" type="datetimeFigureOut">
              <a:rPr lang="en-GB" smtClean="0"/>
              <a:t>03/03/2014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9DA967-F545-42EC-9B92-11984BD81BF2}" type="slidenum">
              <a:rPr lang="en-GB" smtClean="0"/>
              <a:t>‹#›</a:t>
            </a:fld>
            <a:endParaRPr lang="en-GB"/>
          </a:p>
        </p:txBody>
      </p:sp>
    </p:spTree>
    <p:extLst>
      <p:ext uri="{BB962C8B-B14F-4D97-AF65-F5344CB8AC3E}">
        <p14:creationId xmlns:p14="http://schemas.microsoft.com/office/powerpoint/2010/main" val="207169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1</a:t>
            </a:fld>
            <a:endParaRPr lang="en-GB"/>
          </a:p>
        </p:txBody>
      </p:sp>
    </p:spTree>
    <p:extLst>
      <p:ext uri="{BB962C8B-B14F-4D97-AF65-F5344CB8AC3E}">
        <p14:creationId xmlns:p14="http://schemas.microsoft.com/office/powerpoint/2010/main" val="2307482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Antonella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Sorace</a:t>
            </a:r>
            <a:r>
              <a:rPr lang="en-GB" sz="1200" kern="1200" dirty="0" smtClean="0">
                <a:solidFill>
                  <a:schemeClr val="tx1"/>
                </a:solidFill>
                <a:effectLst/>
                <a:latin typeface="+mn-lt"/>
                <a:ea typeface="+mn-ea"/>
                <a:cs typeface="+mn-cs"/>
              </a:rPr>
              <a:t>, Professor of Developmental Linguistics at Edinburgh University ,Professor </a:t>
            </a:r>
            <a:r>
              <a:rPr lang="en-GB" sz="1200" kern="1200" dirty="0" err="1" smtClean="0">
                <a:solidFill>
                  <a:schemeClr val="tx1"/>
                </a:solidFill>
                <a:effectLst/>
                <a:latin typeface="+mn-lt"/>
                <a:ea typeface="+mn-ea"/>
                <a:cs typeface="+mn-cs"/>
              </a:rPr>
              <a:t>Sorace</a:t>
            </a:r>
            <a:r>
              <a:rPr lang="en-GB" sz="1200" kern="1200" dirty="0" smtClean="0">
                <a:solidFill>
                  <a:schemeClr val="tx1"/>
                </a:solidFill>
                <a:effectLst/>
                <a:latin typeface="+mn-lt"/>
                <a:ea typeface="+mn-ea"/>
                <a:cs typeface="+mn-cs"/>
              </a:rPr>
              <a:t> is especially interested in the benefits of early language learning. As she points out, it is a lot more than just “learning two languages.” Learning another language brings other benefits including:</a:t>
            </a:r>
          </a:p>
          <a:p>
            <a:pPr lvl="0"/>
            <a:r>
              <a:rPr lang="en-GB" sz="1200" kern="1200" dirty="0" smtClean="0">
                <a:solidFill>
                  <a:schemeClr val="tx1"/>
                </a:solidFill>
                <a:effectLst/>
                <a:latin typeface="+mn-lt"/>
                <a:ea typeface="+mn-ea"/>
                <a:cs typeface="+mn-cs"/>
              </a:rPr>
              <a:t>Social and cultural advantages</a:t>
            </a:r>
          </a:p>
          <a:p>
            <a:pPr lvl="0"/>
            <a:r>
              <a:rPr lang="en-GB" sz="1200" kern="1200" dirty="0" smtClean="0">
                <a:solidFill>
                  <a:schemeClr val="tx1"/>
                </a:solidFill>
                <a:effectLst/>
                <a:latin typeface="+mn-lt"/>
                <a:ea typeface="+mn-ea"/>
                <a:cs typeface="+mn-cs"/>
              </a:rPr>
              <a:t>Job opportunities and scope for travel</a:t>
            </a:r>
          </a:p>
          <a:p>
            <a:pPr lvl="0"/>
            <a:r>
              <a:rPr lang="en-GB" sz="1200" kern="1200" dirty="0" smtClean="0">
                <a:solidFill>
                  <a:schemeClr val="tx1"/>
                </a:solidFill>
                <a:effectLst/>
                <a:latin typeface="+mn-lt"/>
                <a:ea typeface="+mn-ea"/>
                <a:cs typeface="+mn-cs"/>
              </a:rPr>
              <a:t>Most importantly, it brings vastly improved cognitive skills</a:t>
            </a:r>
          </a:p>
          <a:p>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2</a:t>
            </a:fld>
            <a:endParaRPr lang="en-GB"/>
          </a:p>
        </p:txBody>
      </p:sp>
    </p:spTree>
    <p:extLst>
      <p:ext uri="{BB962C8B-B14F-4D97-AF65-F5344CB8AC3E}">
        <p14:creationId xmlns:p14="http://schemas.microsoft.com/office/powerpoint/2010/main" val="32790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685800">
              <a:buFontTx/>
              <a:buChar char="•"/>
            </a:pPr>
            <a:r>
              <a:rPr lang="en-GB" altLang="en-US" sz="1200" dirty="0" smtClean="0">
                <a:solidFill>
                  <a:srgbClr val="660066"/>
                </a:solidFill>
              </a:rPr>
              <a:t> Relevant, enjoyable and challenging learning reinforced.  </a:t>
            </a:r>
            <a:r>
              <a:rPr lang="en-GB" altLang="en-US" sz="1200" dirty="0" smtClean="0">
                <a:solidFill>
                  <a:srgbClr val="660066"/>
                </a:solidFill>
                <a:effectLst>
                  <a:outerShdw blurRad="38100" dist="38100" dir="2700000" algn="tl">
                    <a:srgbClr val="C0C0C0"/>
                  </a:outerShdw>
                </a:effectLst>
              </a:rPr>
              <a:t>Building on good practice</a:t>
            </a:r>
          </a:p>
          <a:p>
            <a:pPr marL="685800" indent="-685800">
              <a:buFontTx/>
              <a:buChar char="•"/>
            </a:pPr>
            <a:r>
              <a:rPr lang="en-GB" altLang="en-US" sz="1200" dirty="0" smtClean="0"/>
              <a:t>Contribution of MLs to areas of responsibility for all, particularly literacy and global citizenship</a:t>
            </a:r>
          </a:p>
          <a:p>
            <a:pPr marL="685800" indent="-685800">
              <a:buFontTx/>
              <a:buChar char="•"/>
            </a:pPr>
            <a:r>
              <a:rPr lang="en-GB" altLang="en-US" sz="1200" dirty="0" smtClean="0">
                <a:solidFill>
                  <a:srgbClr val="660066"/>
                </a:solidFill>
              </a:rPr>
              <a:t>MLs part of the BGE.  No specified number of hours. MLPS still P6/7</a:t>
            </a:r>
          </a:p>
          <a:p>
            <a:pPr marL="685800" indent="-685800"/>
            <a:endParaRPr lang="en-GB" altLang="en-US" sz="1200" dirty="0" smtClean="0"/>
          </a:p>
          <a:p>
            <a:pPr marL="685800" indent="-685800"/>
            <a:r>
              <a:rPr lang="en-GB" altLang="en-US" sz="1200" dirty="0" smtClean="0"/>
              <a:t>Growth of interest in Chinese</a:t>
            </a:r>
          </a:p>
          <a:p>
            <a:pPr marL="685800" indent="-685800"/>
            <a:r>
              <a:rPr lang="en-GB" altLang="en-US" sz="1200" dirty="0" smtClean="0">
                <a:solidFill>
                  <a:srgbClr val="660066"/>
                </a:solidFill>
              </a:rPr>
              <a:t>Revised SQA examinations with more options</a:t>
            </a:r>
          </a:p>
          <a:p>
            <a:pPr marL="685800" indent="-685800"/>
            <a:r>
              <a:rPr lang="en-GB" altLang="en-US" sz="1200" dirty="0" smtClean="0"/>
              <a:t>Political will to do more in Scotland</a:t>
            </a:r>
            <a:r>
              <a:rPr lang="en-GB" altLang="en-US" sz="1200" b="0" dirty="0" smtClean="0"/>
              <a:t> </a:t>
            </a:r>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3</a:t>
            </a:fld>
            <a:endParaRPr lang="en-GB"/>
          </a:p>
        </p:txBody>
      </p:sp>
    </p:spTree>
    <p:extLst>
      <p:ext uri="{BB962C8B-B14F-4D97-AF65-F5344CB8AC3E}">
        <p14:creationId xmlns:p14="http://schemas.microsoft.com/office/powerpoint/2010/main" val="3795467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solidFill>
                  <a:srgbClr val="000000"/>
                </a:solidFill>
              </a:rPr>
              <a:t>1) Steady input from P1 – integral part of the curriculum – reinforced every day across all curriculum areas – STILL AIMING FOR “SECURE” IN 2</a:t>
            </a:r>
            <a:r>
              <a:rPr lang="en-GB" altLang="en-US" baseline="30000" dirty="0">
                <a:solidFill>
                  <a:srgbClr val="000000"/>
                </a:solidFill>
              </a:rPr>
              <a:t>ND</a:t>
            </a:r>
            <a:r>
              <a:rPr lang="en-GB" altLang="en-US" dirty="0">
                <a:solidFill>
                  <a:srgbClr val="000000"/>
                </a:solidFill>
              </a:rPr>
              <a:t> LEVEL.   Richard’s model in Borders – whole school involvement, both pupils and teachers.  </a:t>
            </a:r>
          </a:p>
          <a:p>
            <a:endParaRPr lang="en-GB" altLang="en-US" dirty="0">
              <a:solidFill>
                <a:srgbClr val="000000"/>
              </a:solidFill>
            </a:endParaRPr>
          </a:p>
          <a:p>
            <a:r>
              <a:rPr lang="en-GB" altLang="en-US" dirty="0">
                <a:solidFill>
                  <a:srgbClr val="660066"/>
                </a:solidFill>
              </a:rPr>
              <a:t>BENEFITS of QUALITY ELL - </a:t>
            </a:r>
          </a:p>
          <a:p>
            <a:pPr>
              <a:buFontTx/>
              <a:buChar char="•"/>
            </a:pPr>
            <a:r>
              <a:rPr lang="en-GB" altLang="en-US" dirty="0">
                <a:solidFill>
                  <a:srgbClr val="660066"/>
                </a:solidFill>
              </a:rPr>
              <a:t> </a:t>
            </a:r>
            <a:r>
              <a:rPr lang="en-GB" altLang="en-US" b="1" dirty="0" smtClean="0">
                <a:solidFill>
                  <a:srgbClr val="000099"/>
                </a:solidFill>
                <a:latin typeface="Candara" pitchFamily="34" charset="0"/>
              </a:rPr>
              <a:t>Better </a:t>
            </a:r>
            <a:r>
              <a:rPr lang="en-GB" altLang="en-US" b="1" dirty="0">
                <a:solidFill>
                  <a:srgbClr val="000099"/>
                </a:solidFill>
                <a:latin typeface="Candara" pitchFamily="34" charset="0"/>
              </a:rPr>
              <a:t>pronunciation/</a:t>
            </a:r>
            <a:r>
              <a:rPr lang="en-GB" altLang="en-US" b="1" dirty="0">
                <a:solidFill>
                  <a:srgbClr val="660066"/>
                </a:solidFill>
                <a:latin typeface="Candara" pitchFamily="34" charset="0"/>
              </a:rPr>
              <a:t>Less self-conscious/</a:t>
            </a:r>
            <a:r>
              <a:rPr lang="en-GB" altLang="en-US" b="1" dirty="0">
                <a:solidFill>
                  <a:srgbClr val="000099"/>
                </a:solidFill>
                <a:latin typeface="Candara" pitchFamily="34" charset="0"/>
              </a:rPr>
              <a:t>Willingness to take risks</a:t>
            </a:r>
          </a:p>
          <a:p>
            <a:r>
              <a:rPr lang="en-GB" altLang="en-US" b="1" dirty="0">
                <a:solidFill>
                  <a:srgbClr val="660066"/>
                </a:solidFill>
                <a:latin typeface="Candara" pitchFamily="34" charset="0"/>
              </a:rPr>
              <a:t>increased motivation, enthusiasm  and developing confidence </a:t>
            </a:r>
            <a:endParaRPr lang="en-GB" altLang="en-US" b="1" dirty="0" smtClean="0">
              <a:solidFill>
                <a:srgbClr val="660066"/>
              </a:solidFill>
              <a:latin typeface="Candara" pitchFamily="34" charset="0"/>
            </a:endParaRPr>
          </a:p>
          <a:p>
            <a:r>
              <a:rPr lang="en-GB" altLang="en-US" b="1" dirty="0" smtClean="0">
                <a:solidFill>
                  <a:srgbClr val="660066"/>
                </a:solidFill>
                <a:latin typeface="Candara" pitchFamily="34" charset="0"/>
              </a:rPr>
              <a:t>     </a:t>
            </a:r>
            <a:endParaRPr lang="en-GB" altLang="en-US" b="1" dirty="0">
              <a:solidFill>
                <a:srgbClr val="660066"/>
              </a:solidFill>
              <a:latin typeface="Candara" pitchFamily="34" charset="0"/>
            </a:endParaRPr>
          </a:p>
          <a:p>
            <a:endParaRPr lang="en-GB" altLang="en-US" b="1" dirty="0">
              <a:solidFill>
                <a:srgbClr val="660066"/>
              </a:solidFill>
              <a:latin typeface="Candara" pitchFamily="34" charset="0"/>
            </a:endParaRPr>
          </a:p>
          <a:p>
            <a:r>
              <a:rPr lang="en-GB" altLang="en-US" dirty="0">
                <a:solidFill>
                  <a:srgbClr val="000000"/>
                </a:solidFill>
              </a:rPr>
              <a:t>2) BUT L3 not to the same </a:t>
            </a:r>
            <a:r>
              <a:rPr lang="en-GB" altLang="en-US" dirty="0" smtClean="0">
                <a:solidFill>
                  <a:srgbClr val="000000"/>
                </a:solidFill>
              </a:rPr>
              <a:t>depth. </a:t>
            </a:r>
            <a:r>
              <a:rPr lang="en-GB" altLang="en-US" dirty="0">
                <a:solidFill>
                  <a:srgbClr val="000000"/>
                </a:solidFill>
              </a:rPr>
              <a:t>Criticism of carrousel approach. Maybe a carefully planned interdisciplinary approach, or through an elective or enrichment activity which runs for all or part of the session.  </a:t>
            </a:r>
            <a:r>
              <a:rPr lang="en-GB" altLang="en-US" b="1" dirty="0">
                <a:solidFill>
                  <a:srgbClr val="000000"/>
                </a:solidFill>
              </a:rPr>
              <a:t>Need to see genuine progression in L3 </a:t>
            </a:r>
            <a:r>
              <a:rPr lang="en-GB" altLang="en-US" dirty="0">
                <a:solidFill>
                  <a:srgbClr val="000000"/>
                </a:solidFill>
              </a:rPr>
              <a:t>, </a:t>
            </a:r>
          </a:p>
          <a:p>
            <a:endParaRPr lang="en-GB" altLang="en-US" dirty="0">
              <a:solidFill>
                <a:srgbClr val="000000"/>
              </a:solidFill>
            </a:endParaRPr>
          </a:p>
          <a:p>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55</a:t>
            </a:fld>
            <a:endParaRPr lang="en-GB"/>
          </a:p>
        </p:txBody>
      </p:sp>
    </p:spTree>
    <p:extLst>
      <p:ext uri="{BB962C8B-B14F-4D97-AF65-F5344CB8AC3E}">
        <p14:creationId xmlns:p14="http://schemas.microsoft.com/office/powerpoint/2010/main" val="3605367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FontTx/>
              <a:buChar char="•"/>
            </a:pPr>
            <a:r>
              <a:rPr lang="en-GB" sz="1200" dirty="0" smtClean="0">
                <a:effectLst>
                  <a:outerShdw blurRad="38100" dist="38100" dir="2700000" algn="tl">
                    <a:srgbClr val="C0C0C0"/>
                  </a:outerShdw>
                </a:effectLst>
              </a:rPr>
              <a:t>1+2: making a difference </a:t>
            </a:r>
            <a:r>
              <a:rPr lang="en-GB" altLang="en-US" sz="1200" dirty="0" smtClean="0"/>
              <a:t>Focus on skills – literacy and transferrable</a:t>
            </a:r>
          </a:p>
          <a:p>
            <a:pPr marL="0" indent="0">
              <a:lnSpc>
                <a:spcPct val="90000"/>
              </a:lnSpc>
            </a:pPr>
            <a:endParaRPr lang="en-GB" altLang="en-US" sz="800" dirty="0" smtClean="0"/>
          </a:p>
          <a:p>
            <a:pPr marL="0" indent="0">
              <a:lnSpc>
                <a:spcPct val="90000"/>
              </a:lnSpc>
            </a:pPr>
            <a:r>
              <a:rPr lang="en-GB" altLang="en-US" sz="1400" dirty="0" smtClean="0">
                <a:solidFill>
                  <a:srgbClr val="660066"/>
                </a:solidFill>
              </a:rPr>
              <a:t>Others offer new, exciting possibilities – radical but necessary to turn the ship around, e.g. </a:t>
            </a:r>
          </a:p>
          <a:p>
            <a:pPr marL="0" indent="0">
              <a:lnSpc>
                <a:spcPct val="90000"/>
              </a:lnSpc>
              <a:buFontTx/>
              <a:buChar char="•"/>
            </a:pPr>
            <a:r>
              <a:rPr lang="en-GB" altLang="en-US" sz="1200" dirty="0" smtClean="0"/>
              <a:t>Transition which ensures progression and continuity from primary to secondary for L1 </a:t>
            </a:r>
          </a:p>
          <a:p>
            <a:pPr marL="0" indent="0">
              <a:lnSpc>
                <a:spcPct val="90000"/>
              </a:lnSpc>
              <a:buFontTx/>
              <a:buChar char="•"/>
            </a:pPr>
            <a:r>
              <a:rPr lang="en-GB" altLang="en-US" sz="1200" dirty="0" smtClean="0">
                <a:solidFill>
                  <a:srgbClr val="660066"/>
                </a:solidFill>
              </a:rPr>
              <a:t>P1 start for +1 </a:t>
            </a:r>
          </a:p>
          <a:p>
            <a:pPr marL="0" indent="0">
              <a:lnSpc>
                <a:spcPct val="90000"/>
              </a:lnSpc>
              <a:buFontTx/>
              <a:buChar char="•"/>
            </a:pPr>
            <a:r>
              <a:rPr lang="en-GB" altLang="en-US" sz="1200" dirty="0" smtClean="0">
                <a:solidFill>
                  <a:srgbClr val="660066"/>
                </a:solidFill>
              </a:rPr>
              <a:t>Provision of a second modern language (L2) </a:t>
            </a:r>
          </a:p>
          <a:p>
            <a:pPr marL="0" indent="0" algn="ctr"/>
            <a:r>
              <a:rPr lang="en-GB" altLang="en-US" sz="1200" i="1" dirty="0" smtClean="0"/>
              <a:t>Benefits of early start; languages as integral to primary curriculum; all </a:t>
            </a:r>
            <a:r>
              <a:rPr lang="en-GB" altLang="en-US" sz="1200" i="1" dirty="0" err="1" smtClean="0"/>
              <a:t>Ts</a:t>
            </a:r>
            <a:r>
              <a:rPr lang="en-GB" altLang="en-US" sz="1200" i="1" dirty="0" smtClean="0"/>
              <a:t> involved; preserving diversification and supporting personalisation/choice</a:t>
            </a:r>
          </a:p>
          <a:p>
            <a:pPr marL="0" indent="0">
              <a:buFontTx/>
              <a:buChar char="•"/>
            </a:pPr>
            <a:endParaRPr lang="en-GB" altLang="en-US" sz="1400" dirty="0" smtClean="0">
              <a:solidFill>
                <a:srgbClr val="660066"/>
              </a:solidFill>
            </a:endParaRPr>
          </a:p>
          <a:p>
            <a:r>
              <a:rPr lang="en-GB" sz="1200" dirty="0" smtClean="0">
                <a:effectLst>
                  <a:outerShdw blurRad="38100" dist="38100" dir="2700000" algn="tl">
                    <a:srgbClr val="C0C0C0"/>
                  </a:outerShdw>
                </a:effectLst>
              </a:rPr>
              <a:t>once in primary</a:t>
            </a:r>
            <a:r>
              <a:rPr lang="en-GB" dirty="0" smtClean="0">
                <a:effectLst/>
              </a:rPr>
              <a:t/>
            </a:r>
            <a:br>
              <a:rPr lang="en-GB" dirty="0" smtClean="0">
                <a:effectLst/>
              </a:rPr>
            </a:br>
            <a:r>
              <a:rPr lang="en-GB" dirty="0" smtClean="0">
                <a:effectLst/>
              </a:rPr>
              <a:t> </a:t>
            </a:r>
            <a:br>
              <a:rPr lang="en-GB" dirty="0" smtClean="0">
                <a:effectLst/>
              </a:rPr>
            </a:br>
            <a:endParaRPr lang="en-GB" dirty="0"/>
          </a:p>
        </p:txBody>
      </p:sp>
      <p:sp>
        <p:nvSpPr>
          <p:cNvPr id="4" name="Slide Number Placeholder 3"/>
          <p:cNvSpPr>
            <a:spLocks noGrp="1"/>
          </p:cNvSpPr>
          <p:nvPr>
            <p:ph type="sldNum" sz="quarter" idx="10"/>
          </p:nvPr>
        </p:nvSpPr>
        <p:spPr/>
        <p:txBody>
          <a:bodyPr/>
          <a:lstStyle/>
          <a:p>
            <a:fld id="{2C9DA967-F545-42EC-9B92-11984BD81BF2}" type="slidenum">
              <a:rPr lang="en-GB" smtClean="0"/>
              <a:t>56</a:t>
            </a:fld>
            <a:endParaRPr lang="en-GB"/>
          </a:p>
        </p:txBody>
      </p:sp>
    </p:spTree>
    <p:extLst>
      <p:ext uri="{BB962C8B-B14F-4D97-AF65-F5344CB8AC3E}">
        <p14:creationId xmlns:p14="http://schemas.microsoft.com/office/powerpoint/2010/main" val="65472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Clr>
                <a:srgbClr val="410082"/>
              </a:buClr>
              <a:buFont typeface="Wingdings" pitchFamily="2" charset="2"/>
              <a:buChar char="§"/>
            </a:pPr>
            <a:r>
              <a:rPr lang="en-GB" altLang="en-US" smtClean="0">
                <a:solidFill>
                  <a:srgbClr val="660066"/>
                </a:solidFill>
              </a:rPr>
              <a:t>avoid kind of duplication which de-motivates. </a:t>
            </a:r>
          </a:p>
          <a:p>
            <a:pPr eaLnBrk="1" hangingPunct="1">
              <a:lnSpc>
                <a:spcPct val="80000"/>
              </a:lnSpc>
              <a:buClr>
                <a:srgbClr val="410082"/>
              </a:buClr>
              <a:buFont typeface="Wingdings" pitchFamily="2" charset="2"/>
              <a:buChar char="§"/>
            </a:pPr>
            <a:r>
              <a:rPr lang="en-GB" altLang="en-US" smtClean="0">
                <a:solidFill>
                  <a:srgbClr val="FF0000"/>
                </a:solidFill>
              </a:rPr>
              <a:t>Be able to evaluate their own and their classmates’ work</a:t>
            </a:r>
          </a:p>
          <a:p>
            <a:pPr eaLnBrk="1" hangingPunct="1">
              <a:lnSpc>
                <a:spcPct val="80000"/>
              </a:lnSpc>
              <a:buClr>
                <a:srgbClr val="410082"/>
              </a:buClr>
              <a:buFont typeface="Wingdings" pitchFamily="2" charset="2"/>
              <a:buChar char="§"/>
            </a:pPr>
            <a:r>
              <a:rPr lang="en-GB" altLang="en-US" smtClean="0">
                <a:solidFill>
                  <a:srgbClr val="FF0000"/>
                </a:solidFill>
              </a:rPr>
              <a:t>Spot and correct errors</a:t>
            </a:r>
          </a:p>
          <a:p>
            <a:pPr eaLnBrk="1" hangingPunct="1">
              <a:lnSpc>
                <a:spcPct val="80000"/>
              </a:lnSpc>
              <a:buClr>
                <a:srgbClr val="410082"/>
              </a:buClr>
              <a:buFont typeface="Wingdings" pitchFamily="2" charset="2"/>
              <a:buChar char="§"/>
            </a:pPr>
            <a:r>
              <a:rPr lang="en-GB" altLang="en-US" smtClean="0">
                <a:solidFill>
                  <a:srgbClr val="FF0000"/>
                </a:solidFill>
              </a:rPr>
              <a:t>Look for information independently and be confident using a bilingual dictionary</a:t>
            </a:r>
          </a:p>
          <a:p>
            <a:endParaRPr lang="en-GB" altLang="en-US" smtClean="0"/>
          </a:p>
        </p:txBody>
      </p:sp>
      <p:sp>
        <p:nvSpPr>
          <p:cNvPr id="4" name="Header Placeholder 3"/>
          <p:cNvSpPr>
            <a:spLocks noGrp="1"/>
          </p:cNvSpPr>
          <p:nvPr>
            <p:ph type="hdr" sz="quarter"/>
          </p:nvPr>
        </p:nvSpPr>
        <p:spPr/>
        <p:txBody>
          <a:bodyPr/>
          <a:lstStyle/>
          <a:p>
            <a:pPr>
              <a:defRPr/>
            </a:pPr>
            <a:r>
              <a:rPr lang="en-GB" smtClean="0"/>
              <a:t>What can Scilt do for you?</a:t>
            </a:r>
            <a:endParaRPr lang="en-GB"/>
          </a:p>
        </p:txBody>
      </p:sp>
      <p:sp>
        <p:nvSpPr>
          <p:cNvPr id="327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12/11/2010</a:t>
            </a:r>
            <a:endParaRPr lang="en-GB" altLang="en-US"/>
          </a:p>
        </p:txBody>
      </p:sp>
      <p:sp>
        <p:nvSpPr>
          <p:cNvPr id="3277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4E7AEDB-6BD9-48D6-AF60-7797220817DA}" type="slidenum">
              <a:rPr lang="en-GB" altLang="en-US"/>
              <a:pPr eaLnBrk="1" hangingPunct="1"/>
              <a:t>57</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buClr>
                <a:srgbClr val="410082"/>
              </a:buClr>
              <a:buFont typeface="Wingdings" pitchFamily="2" charset="2"/>
              <a:buNone/>
            </a:pPr>
            <a:r>
              <a:rPr lang="en-GB" altLang="en-US" dirty="0" smtClean="0">
                <a:solidFill>
                  <a:srgbClr val="660066"/>
                </a:solidFill>
              </a:rPr>
              <a:t>Following</a:t>
            </a:r>
            <a:r>
              <a:rPr lang="en-GB" altLang="en-US" baseline="0" dirty="0" smtClean="0">
                <a:solidFill>
                  <a:srgbClr val="660066"/>
                </a:solidFill>
              </a:rPr>
              <a:t> slides examples of how to approach introducing Mandarin – it engages parents very much; gives ample scope for working in partnership with others; engaging with the community local or global</a:t>
            </a:r>
            <a:endParaRPr lang="en-GB" altLang="en-US" dirty="0" smtClean="0">
              <a:solidFill>
                <a:srgbClr val="FF0000"/>
              </a:solidFill>
            </a:endParaRPr>
          </a:p>
          <a:p>
            <a:endParaRPr lang="en-GB" altLang="en-US" dirty="0" smtClean="0"/>
          </a:p>
        </p:txBody>
      </p:sp>
      <p:sp>
        <p:nvSpPr>
          <p:cNvPr id="4" name="Header Placeholder 3"/>
          <p:cNvSpPr>
            <a:spLocks noGrp="1"/>
          </p:cNvSpPr>
          <p:nvPr>
            <p:ph type="hdr" sz="quarter"/>
          </p:nvPr>
        </p:nvSpPr>
        <p:spPr/>
        <p:txBody>
          <a:bodyPr/>
          <a:lstStyle/>
          <a:p>
            <a:pPr>
              <a:defRPr/>
            </a:pPr>
            <a:r>
              <a:rPr lang="en-GB" smtClean="0"/>
              <a:t>What can Scilt do for you?</a:t>
            </a:r>
            <a:endParaRPr lang="en-GB"/>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a:t>12/11/2010</a:t>
            </a:r>
            <a:endParaRPr lang="en-GB" altLang="en-US"/>
          </a:p>
        </p:txBody>
      </p:sp>
      <p:sp>
        <p:nvSpPr>
          <p:cNvPr id="3379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8082CCC-B2BF-4BB4-A738-28BB9D685071}" type="slidenum">
              <a:rPr lang="en-GB" altLang="en-US"/>
              <a:pPr eaLnBrk="1" hangingPunct="1"/>
              <a:t>58</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8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AE66B54C-81D2-4D55-99A9-6C8FF05FE383}"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02501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471F4AD1-041A-43D9-B9B0-623B05993535}"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455961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05981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778584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464819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849310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341499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790515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345728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8506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221384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6777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114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371600"/>
            <a:ext cx="6019800" cy="4114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E3AD3E54-130A-48C7-8B77-5D75904BCE5D}"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4824314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396039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164571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401942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455253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097602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921997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235125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8891691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562239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98488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31913" y="274638"/>
            <a:ext cx="7127875" cy="1209675"/>
          </a:xfrm>
          <a:prstGeom prst="rect">
            <a:avLst/>
          </a:prstGeo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1371600" y="1600200"/>
            <a:ext cx="3487738" cy="4464050"/>
          </a:xfrm>
          <a:prstGeom prst="rect">
            <a:avLst/>
          </a:prstGeom>
        </p:spPr>
        <p:txBody>
          <a:bodyPr/>
          <a:lstStyle/>
          <a:p>
            <a:pPr lvl="0"/>
            <a:endParaRPr lang="en-GB" noProof="0" smtClean="0"/>
          </a:p>
        </p:txBody>
      </p:sp>
      <p:sp>
        <p:nvSpPr>
          <p:cNvPr id="4" name="Text Placeholder 3"/>
          <p:cNvSpPr>
            <a:spLocks noGrp="1"/>
          </p:cNvSpPr>
          <p:nvPr>
            <p:ph type="body" sz="half" idx="2"/>
          </p:nvPr>
        </p:nvSpPr>
        <p:spPr>
          <a:xfrm>
            <a:off x="5011738" y="1600200"/>
            <a:ext cx="3487737" cy="44640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xfrm>
            <a:off x="4267200" y="6400800"/>
            <a:ext cx="4191000" cy="414338"/>
          </a:xfrm>
          <a:prstGeom prst="rect">
            <a:avLst/>
          </a:prstGeom>
        </p:spPr>
        <p:txBody>
          <a:bodyPr/>
          <a:lstStyle>
            <a:lvl1pPr algn="r">
              <a:defRPr>
                <a:latin typeface="Arial" charset="0"/>
                <a:cs typeface="+mn-cs"/>
              </a:defRPr>
            </a:lvl1pPr>
          </a:lstStyle>
          <a:p>
            <a:pPr fontAlgn="base">
              <a:spcBef>
                <a:spcPct val="0"/>
              </a:spcBef>
              <a:spcAft>
                <a:spcPct val="0"/>
              </a:spcAft>
              <a:defRPr/>
            </a:pPr>
            <a:r>
              <a:rPr lang="en-US">
                <a:solidFill>
                  <a:prstClr val="black"/>
                </a:solidFill>
              </a:rPr>
              <a:t>Learning and Teaching Scotland</a:t>
            </a:r>
            <a:endParaRPr lang="en-US">
              <a:solidFill>
                <a:srgbClr val="C9C2D1"/>
              </a:solidFill>
            </a:endParaRPr>
          </a:p>
        </p:txBody>
      </p:sp>
    </p:spTree>
    <p:extLst>
      <p:ext uri="{BB962C8B-B14F-4D97-AF65-F5344CB8AC3E}">
        <p14:creationId xmlns:p14="http://schemas.microsoft.com/office/powerpoint/2010/main" val="214024246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145702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148263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7991208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7100352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285449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2116282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437838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06836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9978911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07100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2166112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778070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754682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2049998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284554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306526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134467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4833175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869687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670689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3318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1682079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0561336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6360704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7174187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4290095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691028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1843655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8428449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50208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860542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88414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489087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211841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55358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542152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553640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780035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4856176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0340897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2057036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0052644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06773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5867279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576506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9883812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705761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7514507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4903723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912034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7531403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9580852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424575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8588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4410657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0769297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5550264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2803423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8481593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1942596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1950398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5803867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297265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193368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23401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1677046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2721582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3498360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9537508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2077825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204230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420859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3254625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059955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6778745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333799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16063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614217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5847788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6810181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30121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018110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1378366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014080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780123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7180447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3509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0F466086-E2AD-415D-93DA-1A2557DD9C5A}"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3884888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8018937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6566717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999367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980293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5276682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1682368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190199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06713072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013699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168589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15570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3902608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236069517"/>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1502236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135213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15529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5989646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072521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831468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6181466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025342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028398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770927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8470574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25962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054915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56082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324705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64809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4372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7523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74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BBADF3C8-0F07-4D82-9546-C935CB523063}"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875418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68654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69598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172390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793961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9777119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85092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842843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091589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77918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52885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895600"/>
            <a:ext cx="40386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895600"/>
            <a:ext cx="4038600" cy="259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6E53B744-A36F-4B1A-A67F-AB114B1C5D85}"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30323731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39474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409985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852939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857807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37595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065861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840756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845048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538585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59259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8"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9"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849FF7AE-2214-403A-BDDE-BDC2E4B5F7B0}"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9423736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61464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49921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945045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095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76878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008857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773699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993310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976069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63158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4" name="Footer Placeholder 4"/>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5" name="Slide Number Placeholder 5"/>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9A74091B-4FF5-42E6-84E2-D06BCABEC204}"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731857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7423969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3222304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2063769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70372260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87407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207778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824690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183928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02185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81504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3" name="Footer Placeholder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4" name="Slide Number Placeholder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FB5A2B44-0124-4980-A431-8D7A43E5C288}"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6736124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174766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055363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1185892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412211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683227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6239481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255442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53211971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900991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8827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219200"/>
          </a:xfrm>
        </p:spPr>
        <p:txBody>
          <a:bodyPr anchor="b"/>
          <a:lstStyle>
            <a:lvl1pPr algn="l">
              <a:defRPr sz="2000" b="1"/>
            </a:lvl1pPr>
          </a:lstStyle>
          <a:p>
            <a:r>
              <a:rPr lang="en-US" smtClean="0"/>
              <a:t>Click to edit Master title style</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AED5F5E2-EF1A-45CF-A9A2-3CEDA5295F7B}"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19051406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7381006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16767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64606883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9785996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5882291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706574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2544527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70534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0501965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DED47-4BAC-469F-8CA1-56C04BE8C920}"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76335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xfrm>
            <a:off x="457200" y="6245225"/>
            <a:ext cx="2133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6" name="Rectangle 3"/>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fontAlgn="base">
              <a:spcBef>
                <a:spcPct val="0"/>
              </a:spcBef>
              <a:spcAft>
                <a:spcPct val="0"/>
              </a:spcAft>
              <a:defRPr/>
            </a:pPr>
            <a:endParaRPr lang="en-US">
              <a:solidFill>
                <a:prstClr val="black"/>
              </a:solidFill>
            </a:endParaRPr>
          </a:p>
        </p:txBody>
      </p:sp>
      <p:sp>
        <p:nvSpPr>
          <p:cNvPr id="7" name="Rectangle 4"/>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fontAlgn="base">
              <a:spcBef>
                <a:spcPct val="0"/>
              </a:spcBef>
              <a:spcAft>
                <a:spcPct val="0"/>
              </a:spcAft>
              <a:defRPr/>
            </a:pPr>
            <a:fld id="{817F1719-C409-4F3A-BE7C-C2DA3BC9C89C}" type="slidenum">
              <a:rPr lang="en-GB">
                <a:solidFill>
                  <a:prstClr val="black"/>
                </a:solidFill>
              </a:rPr>
              <a:pPr fontAlgn="base">
                <a:spcBef>
                  <a:spcPct val="0"/>
                </a:spcBef>
                <a:spcAft>
                  <a:spcPct val="0"/>
                </a:spcAft>
                <a:defRPr/>
              </a:pPr>
              <a:t>‹#›</a:t>
            </a:fld>
            <a:endParaRPr lang="en-GB">
              <a:solidFill>
                <a:prstClr val="black"/>
              </a:solidFill>
            </a:endParaRPr>
          </a:p>
        </p:txBody>
      </p:sp>
    </p:spTree>
    <p:extLst>
      <p:ext uri="{BB962C8B-B14F-4D97-AF65-F5344CB8AC3E}">
        <p14:creationId xmlns:p14="http://schemas.microsoft.com/office/powerpoint/2010/main" val="23002969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A627D6-962E-4366-952A-611C82E63AD1}"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37068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8D33B0-ACD5-49DD-AFA9-9E7CFAB4947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5196456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468B8-15C9-4334-9649-D303DFA193A9}"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69877758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7AE8997-DA36-43E3-8B7E-8126A75D5678}"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0257997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2A7BF04-7141-405A-92FD-DAD236EF58F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24283517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C3E7FAE-5EBA-4E39-AA36-35A37950ECA7}"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2644821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4182790-F0B3-4050-8893-22896B253A22}"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429545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1F25C2F-71AE-483B-A642-E74929825CF5}"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41967642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F5CDD6-82F2-4BEF-98C3-3BC75607EF3A}"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186645595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694EB4E-0C04-4491-AEFA-B64132C32844}"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99695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14902"/>
          </a:schemeClr>
        </a:solidFill>
        <a:effectLst/>
      </p:bgPr>
    </p:bg>
    <p:spTree>
      <p:nvGrpSpPr>
        <p:cNvPr id="1" name=""/>
        <p:cNvGrpSpPr/>
        <p:nvPr/>
      </p:nvGrpSpPr>
      <p:grpSpPr>
        <a:xfrm>
          <a:off x="0" y="0"/>
          <a:ext cx="0" cy="0"/>
          <a:chOff x="0" y="0"/>
          <a:chExt cx="0" cy="0"/>
        </a:xfrm>
      </p:grpSpPr>
      <p:sp>
        <p:nvSpPr>
          <p:cNvPr id="35849" name="Rectangle 9"/>
          <p:cNvSpPr>
            <a:spLocks noGrp="1" noChangeArrowheads="1"/>
          </p:cNvSpPr>
          <p:nvPr>
            <p:ph type="title"/>
          </p:nvPr>
        </p:nvSpPr>
        <p:spPr bwMode="auto">
          <a:xfrm>
            <a:off x="457200" y="1600200"/>
            <a:ext cx="8229600" cy="892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7" name="Rectangle 10"/>
          <p:cNvSpPr>
            <a:spLocks noGrp="1" noChangeArrowheads="1"/>
          </p:cNvSpPr>
          <p:nvPr>
            <p:ph type="body" idx="1"/>
          </p:nvPr>
        </p:nvSpPr>
        <p:spPr bwMode="auto">
          <a:xfrm>
            <a:off x="457200" y="2895600"/>
            <a:ext cx="8229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5845" name="Rectangle 5"/>
          <p:cNvSpPr>
            <a:spLocks noChangeArrowheads="1"/>
          </p:cNvSpPr>
          <p:nvPr userDrawn="1"/>
        </p:nvSpPr>
        <p:spPr bwMode="auto">
          <a:xfrm>
            <a:off x="0" y="6669360"/>
            <a:ext cx="9144000" cy="188640"/>
          </a:xfrm>
          <a:prstGeom prst="rect">
            <a:avLst/>
          </a:prstGeom>
          <a:solidFill>
            <a:srgbClr val="003399"/>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fontAlgn="base">
              <a:spcBef>
                <a:spcPct val="0"/>
              </a:spcBef>
              <a:spcAft>
                <a:spcPct val="0"/>
              </a:spcAft>
              <a:defRPr/>
            </a:pPr>
            <a:endParaRPr lang="en-US">
              <a:solidFill>
                <a:prstClr val="black"/>
              </a:solidFill>
            </a:endParaRPr>
          </a:p>
        </p:txBody>
      </p:sp>
      <p:sp>
        <p:nvSpPr>
          <p:cNvPr id="35846" name="Rectangle 6"/>
          <p:cNvSpPr>
            <a:spLocks noChangeArrowheads="1"/>
          </p:cNvSpPr>
          <p:nvPr userDrawn="1"/>
        </p:nvSpPr>
        <p:spPr bwMode="auto">
          <a:xfrm>
            <a:off x="0" y="6525344"/>
            <a:ext cx="9144000" cy="171872"/>
          </a:xfrm>
          <a:prstGeom prst="rect">
            <a:avLst/>
          </a:prstGeom>
          <a:solidFill>
            <a:srgbClr val="660066"/>
          </a:solidFill>
          <a:ln w="9525">
            <a:solidFill>
              <a:schemeClr val="tx1"/>
            </a:solidFill>
            <a:miter lim="800000"/>
            <a:headEnd/>
            <a:tailEnd/>
          </a:ln>
          <a:effectLst>
            <a:innerShdw blurRad="63500" dist="50800" dir="18900000">
              <a:prstClr val="black">
                <a:alpha val="50000"/>
              </a:prstClr>
            </a:innerShdw>
          </a:effectLst>
        </p:spPr>
        <p:txBody>
          <a:bodyPr wrap="none" anchor="ctr"/>
          <a:lstStyle/>
          <a:p>
            <a:pPr fontAlgn="base">
              <a:spcBef>
                <a:spcPct val="0"/>
              </a:spcBef>
              <a:spcAft>
                <a:spcPct val="0"/>
              </a:spcAft>
              <a:defRPr/>
            </a:pPr>
            <a:endParaRPr lang="en-US">
              <a:solidFill>
                <a:prstClr val="black"/>
              </a:solidFill>
            </a:endParaRPr>
          </a:p>
        </p:txBody>
      </p:sp>
      <p:pic>
        <p:nvPicPr>
          <p:cNvPr id="1034" name="Picture 10" descr="Sciltlogo2010.jp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152400"/>
            <a:ext cx="5105400"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 name="Straight Connector 16"/>
          <p:cNvCxnSpPr/>
          <p:nvPr userDrawn="1"/>
        </p:nvCxnSpPr>
        <p:spPr>
          <a:xfrm>
            <a:off x="0" y="1268413"/>
            <a:ext cx="9144000" cy="0"/>
          </a:xfrm>
          <a:prstGeom prst="line">
            <a:avLst/>
          </a:prstGeom>
          <a:ln>
            <a:solidFill>
              <a:schemeClr val="accent6">
                <a:lumMod val="75000"/>
              </a:schemeClr>
            </a:solidFill>
          </a:ln>
        </p:spPr>
        <p:style>
          <a:lnRef idx="2">
            <a:schemeClr val="accent6"/>
          </a:lnRef>
          <a:fillRef idx="0">
            <a:schemeClr val="accent6"/>
          </a:fillRef>
          <a:effectRef idx="1">
            <a:schemeClr val="accent6"/>
          </a:effectRef>
          <a:fontRef idx="minor">
            <a:schemeClr val="tx1"/>
          </a:fontRef>
        </p:style>
      </p:cxnSp>
      <p:pic>
        <p:nvPicPr>
          <p:cNvPr id="1036"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740650" y="174625"/>
            <a:ext cx="1292225"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4"/>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5795963" y="23813"/>
            <a:ext cx="1152525"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96696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ctr" rtl="0" eaLnBrk="0" fontAlgn="base" hangingPunct="0">
        <a:spcBef>
          <a:spcPct val="0"/>
        </a:spcBef>
        <a:spcAft>
          <a:spcPct val="0"/>
        </a:spcAft>
        <a:defRPr sz="3200" b="1">
          <a:solidFill>
            <a:srgbClr val="660066"/>
          </a:solidFill>
          <a:effectLst>
            <a:outerShdw blurRad="38100" dist="38100" dir="2700000" algn="tl">
              <a:srgbClr val="000000">
                <a:alpha val="43137"/>
              </a:srgbClr>
            </a:outerShdw>
          </a:effectLst>
          <a:latin typeface="Candara" pitchFamily="34" charset="0"/>
          <a:ea typeface="+mj-ea"/>
          <a:cs typeface="+mj-cs"/>
        </a:defRPr>
      </a:lvl1pPr>
      <a:lvl2pPr algn="ctr" rtl="0" eaLnBrk="0" fontAlgn="base" hangingPunct="0">
        <a:spcBef>
          <a:spcPct val="0"/>
        </a:spcBef>
        <a:spcAft>
          <a:spcPct val="0"/>
        </a:spcAft>
        <a:defRPr sz="3200" b="1">
          <a:solidFill>
            <a:srgbClr val="660066"/>
          </a:solidFill>
          <a:latin typeface="Candara" pitchFamily="34" charset="0"/>
          <a:cs typeface="Arial" charset="0"/>
        </a:defRPr>
      </a:lvl2pPr>
      <a:lvl3pPr algn="ctr" rtl="0" eaLnBrk="0" fontAlgn="base" hangingPunct="0">
        <a:spcBef>
          <a:spcPct val="0"/>
        </a:spcBef>
        <a:spcAft>
          <a:spcPct val="0"/>
        </a:spcAft>
        <a:defRPr sz="3200" b="1">
          <a:solidFill>
            <a:srgbClr val="660066"/>
          </a:solidFill>
          <a:latin typeface="Candara" pitchFamily="34" charset="0"/>
          <a:cs typeface="Arial" charset="0"/>
        </a:defRPr>
      </a:lvl3pPr>
      <a:lvl4pPr algn="ctr" rtl="0" eaLnBrk="0" fontAlgn="base" hangingPunct="0">
        <a:spcBef>
          <a:spcPct val="0"/>
        </a:spcBef>
        <a:spcAft>
          <a:spcPct val="0"/>
        </a:spcAft>
        <a:defRPr sz="3200" b="1">
          <a:solidFill>
            <a:srgbClr val="660066"/>
          </a:solidFill>
          <a:latin typeface="Candara" pitchFamily="34" charset="0"/>
          <a:cs typeface="Arial" charset="0"/>
        </a:defRPr>
      </a:lvl4pPr>
      <a:lvl5pPr algn="ctr" rtl="0" eaLnBrk="0" fontAlgn="base" hangingPunct="0">
        <a:spcBef>
          <a:spcPct val="0"/>
        </a:spcBef>
        <a:spcAft>
          <a:spcPct val="0"/>
        </a:spcAft>
        <a:defRPr sz="3200" b="1">
          <a:solidFill>
            <a:srgbClr val="660066"/>
          </a:solidFill>
          <a:latin typeface="Candara" pitchFamily="34" charset="0"/>
          <a:cs typeface="Arial" charset="0"/>
        </a:defRPr>
      </a:lvl5pPr>
      <a:lvl6pPr marL="457200" algn="ctr" rtl="0" fontAlgn="base">
        <a:spcBef>
          <a:spcPct val="0"/>
        </a:spcBef>
        <a:spcAft>
          <a:spcPct val="0"/>
        </a:spcAft>
        <a:defRPr sz="4400" b="1">
          <a:solidFill>
            <a:srgbClr val="000099"/>
          </a:solidFill>
          <a:latin typeface="Century Gothic" pitchFamily="34" charset="0"/>
          <a:cs typeface="Arial" charset="0"/>
        </a:defRPr>
      </a:lvl6pPr>
      <a:lvl7pPr marL="914400" algn="ctr" rtl="0" fontAlgn="base">
        <a:spcBef>
          <a:spcPct val="0"/>
        </a:spcBef>
        <a:spcAft>
          <a:spcPct val="0"/>
        </a:spcAft>
        <a:defRPr sz="4400" b="1">
          <a:solidFill>
            <a:srgbClr val="000099"/>
          </a:solidFill>
          <a:latin typeface="Century Gothic" pitchFamily="34" charset="0"/>
          <a:cs typeface="Arial" charset="0"/>
        </a:defRPr>
      </a:lvl7pPr>
      <a:lvl8pPr marL="1371600" algn="ctr" rtl="0" fontAlgn="base">
        <a:spcBef>
          <a:spcPct val="0"/>
        </a:spcBef>
        <a:spcAft>
          <a:spcPct val="0"/>
        </a:spcAft>
        <a:defRPr sz="4400" b="1">
          <a:solidFill>
            <a:srgbClr val="000099"/>
          </a:solidFill>
          <a:latin typeface="Century Gothic" pitchFamily="34" charset="0"/>
          <a:cs typeface="Arial" charset="0"/>
        </a:defRPr>
      </a:lvl8pPr>
      <a:lvl9pPr marL="1828800" algn="ctr" rtl="0" fontAlgn="base">
        <a:spcBef>
          <a:spcPct val="0"/>
        </a:spcBef>
        <a:spcAft>
          <a:spcPct val="0"/>
        </a:spcAft>
        <a:defRPr sz="4400" b="1">
          <a:solidFill>
            <a:srgbClr val="000099"/>
          </a:solidFill>
          <a:latin typeface="Century Gothic" pitchFamily="34" charset="0"/>
          <a:cs typeface="Arial" charset="0"/>
        </a:defRPr>
      </a:lvl9pPr>
    </p:titleStyle>
    <p:bodyStyle>
      <a:lvl1pPr marL="342900" indent="-342900" algn="l" rtl="0" eaLnBrk="0" fontAlgn="base" hangingPunct="0">
        <a:spcBef>
          <a:spcPct val="20000"/>
        </a:spcBef>
        <a:spcAft>
          <a:spcPct val="0"/>
        </a:spcAft>
        <a:defRPr sz="2600" b="1">
          <a:solidFill>
            <a:srgbClr val="000099"/>
          </a:solidFill>
          <a:latin typeface="Candara" pitchFamily="34" charset="0"/>
          <a:ea typeface="+mn-ea"/>
          <a:cs typeface="+mn-cs"/>
        </a:defRPr>
      </a:lvl1pPr>
      <a:lvl2pPr marL="742950" indent="-285750" algn="l" rtl="0" eaLnBrk="0" fontAlgn="base" hangingPunct="0">
        <a:spcBef>
          <a:spcPct val="20000"/>
        </a:spcBef>
        <a:spcAft>
          <a:spcPct val="0"/>
        </a:spcAft>
        <a:defRPr sz="2000">
          <a:solidFill>
            <a:srgbClr val="000099"/>
          </a:solidFill>
          <a:latin typeface="Candara" pitchFamily="34" charset="0"/>
          <a:cs typeface="+mn-cs"/>
        </a:defRPr>
      </a:lvl2pPr>
      <a:lvl3pPr marL="1143000" indent="-228600" algn="l" rtl="0" eaLnBrk="0" fontAlgn="base" hangingPunct="0">
        <a:spcBef>
          <a:spcPct val="20000"/>
        </a:spcBef>
        <a:spcAft>
          <a:spcPct val="0"/>
        </a:spcAft>
        <a:defRPr>
          <a:solidFill>
            <a:srgbClr val="000099"/>
          </a:solidFill>
          <a:latin typeface="Candara" pitchFamily="34" charset="0"/>
          <a:cs typeface="+mn-cs"/>
        </a:defRPr>
      </a:lvl3pPr>
      <a:lvl4pPr marL="1600200" indent="-228600" algn="l" rtl="0" eaLnBrk="0" fontAlgn="base" hangingPunct="0">
        <a:spcBef>
          <a:spcPct val="20000"/>
        </a:spcBef>
        <a:spcAft>
          <a:spcPct val="0"/>
        </a:spcAft>
        <a:defRPr sz="1600">
          <a:solidFill>
            <a:srgbClr val="000099"/>
          </a:solidFill>
          <a:latin typeface="Candara" pitchFamily="34" charset="0"/>
          <a:cs typeface="+mn-cs"/>
        </a:defRPr>
      </a:lvl4pPr>
      <a:lvl5pPr marL="2057400" indent="-228600" algn="l" rtl="0" eaLnBrk="0" fontAlgn="base" hangingPunct="0">
        <a:spcBef>
          <a:spcPct val="20000"/>
        </a:spcBef>
        <a:spcAft>
          <a:spcPct val="0"/>
        </a:spcAft>
        <a:defRPr sz="1600">
          <a:solidFill>
            <a:srgbClr val="000099"/>
          </a:solidFill>
          <a:latin typeface="Candara" pitchFamily="34" charset="0"/>
          <a:cs typeface="+mn-cs"/>
        </a:defRPr>
      </a:lvl5pPr>
      <a:lvl6pPr marL="2514600" indent="-228600" algn="l" rtl="0" fontAlgn="base">
        <a:spcBef>
          <a:spcPct val="20000"/>
        </a:spcBef>
        <a:spcAft>
          <a:spcPct val="0"/>
        </a:spcAft>
        <a:defRPr sz="2000">
          <a:solidFill>
            <a:srgbClr val="000099"/>
          </a:solidFill>
          <a:latin typeface="+mn-lt"/>
          <a:cs typeface="+mn-cs"/>
        </a:defRPr>
      </a:lvl6pPr>
      <a:lvl7pPr marL="2971800" indent="-228600" algn="l" rtl="0" fontAlgn="base">
        <a:spcBef>
          <a:spcPct val="20000"/>
        </a:spcBef>
        <a:spcAft>
          <a:spcPct val="0"/>
        </a:spcAft>
        <a:defRPr sz="2000">
          <a:solidFill>
            <a:srgbClr val="000099"/>
          </a:solidFill>
          <a:latin typeface="+mn-lt"/>
          <a:cs typeface="+mn-cs"/>
        </a:defRPr>
      </a:lvl7pPr>
      <a:lvl8pPr marL="3429000" indent="-228600" algn="l" rtl="0" fontAlgn="base">
        <a:spcBef>
          <a:spcPct val="20000"/>
        </a:spcBef>
        <a:spcAft>
          <a:spcPct val="0"/>
        </a:spcAft>
        <a:defRPr sz="2000">
          <a:solidFill>
            <a:srgbClr val="000099"/>
          </a:solidFill>
          <a:latin typeface="+mn-lt"/>
          <a:cs typeface="+mn-cs"/>
        </a:defRPr>
      </a:lvl8pPr>
      <a:lvl9pPr marL="3886200" indent="-228600" algn="l" rtl="0" fontAlgn="base">
        <a:spcBef>
          <a:spcPct val="20000"/>
        </a:spcBef>
        <a:spcAft>
          <a:spcPct val="0"/>
        </a:spcAft>
        <a:defRPr sz="2000">
          <a:solidFill>
            <a:srgbClr val="000099"/>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342512561"/>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40892519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81130631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86374469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66743055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60359706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07556915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08966647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871851645"/>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306042446"/>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2467705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96175488"/>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14212246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42101618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37217294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1771134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902606918"/>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171486691"/>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B4FB9B-F696-4082-9E57-7369D9BD073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95517234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宋体" pitchFamily="2" charset="-122"/>
        </a:defRPr>
      </a:lvl2pPr>
      <a:lvl3pPr algn="ctr" rtl="0" eaLnBrk="0" fontAlgn="base" hangingPunct="0">
        <a:spcBef>
          <a:spcPct val="0"/>
        </a:spcBef>
        <a:spcAft>
          <a:spcPct val="0"/>
        </a:spcAft>
        <a:defRPr sz="4400">
          <a:solidFill>
            <a:schemeClr val="tx2"/>
          </a:solidFill>
          <a:latin typeface="Arial" charset="0"/>
          <a:ea typeface="宋体" pitchFamily="2" charset="-122"/>
        </a:defRPr>
      </a:lvl3pPr>
      <a:lvl4pPr algn="ctr" rtl="0" eaLnBrk="0" fontAlgn="base" hangingPunct="0">
        <a:spcBef>
          <a:spcPct val="0"/>
        </a:spcBef>
        <a:spcAft>
          <a:spcPct val="0"/>
        </a:spcAft>
        <a:defRPr sz="4400">
          <a:solidFill>
            <a:schemeClr val="tx2"/>
          </a:solidFill>
          <a:latin typeface="Arial" charset="0"/>
          <a:ea typeface="宋体" pitchFamily="2" charset="-122"/>
        </a:defRPr>
      </a:lvl4pPr>
      <a:lvl5pPr algn="ctr" rtl="0" eaLnBrk="0" fontAlgn="base" hangingPunct="0">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3.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6.xml"/></Relationships>
</file>

<file path=ppt/slides/_rels/slide3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gif"/><Relationship Id="rId1" Type="http://schemas.openxmlformats.org/officeDocument/2006/relationships/slideLayout" Target="../slideLayouts/slideLayout10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1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9.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0.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51.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57.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3.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4.xml"/></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95.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06.xml"/><Relationship Id="rId4" Type="http://schemas.openxmlformats.org/officeDocument/2006/relationships/image" Target="../media/image34.jpeg"/></Relationships>
</file>

<file path=ppt/slides/_rels/slide4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17.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5"/>
          <p:cNvSpPr>
            <a:spLocks noGrp="1" noChangeArrowheads="1"/>
          </p:cNvSpPr>
          <p:nvPr>
            <p:ph type="title"/>
          </p:nvPr>
        </p:nvSpPr>
        <p:spPr>
          <a:xfrm>
            <a:off x="467544" y="1700808"/>
            <a:ext cx="8229600" cy="3816424"/>
          </a:xfrm>
        </p:spPr>
        <p:txBody>
          <a:bodyPr/>
          <a:lstStyle/>
          <a:p>
            <a:pPr eaLnBrk="1" hangingPunct="1"/>
            <a:r>
              <a:rPr lang="en-US" altLang="en-US" sz="9600" dirty="0" smtClean="0"/>
              <a:t>Why Mandarin?</a:t>
            </a:r>
            <a:endParaRPr lang="en-US" altLang="en-US" sz="9600" dirty="0" smtClean="0"/>
          </a:p>
        </p:txBody>
      </p:sp>
      <p:sp>
        <p:nvSpPr>
          <p:cNvPr id="2" name="Content Placeholder 1"/>
          <p:cNvSpPr>
            <a:spLocks noGrp="1"/>
          </p:cNvSpPr>
          <p:nvPr>
            <p:ph idx="1"/>
          </p:nvPr>
        </p:nvSpPr>
        <p:spPr/>
        <p:txBody>
          <a:bodyPr/>
          <a:lstStyle/>
          <a:p>
            <a:r>
              <a:rPr lang="en-GB" dirty="0" smtClean="0"/>
              <a:t> </a:t>
            </a:r>
            <a:endParaRPr lang="en-GB" dirty="0"/>
          </a:p>
        </p:txBody>
      </p:sp>
    </p:spTree>
    <p:extLst>
      <p:ext uri="{BB962C8B-B14F-4D97-AF65-F5344CB8AC3E}">
        <p14:creationId xmlns:p14="http://schemas.microsoft.com/office/powerpoint/2010/main" val="2030019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561" y="2644170"/>
            <a:ext cx="2646878" cy="1569660"/>
          </a:xfrm>
          <a:prstGeom prst="rect">
            <a:avLst/>
          </a:prstGeom>
        </p:spPr>
        <p:txBody>
          <a:bodyPr wrap="none">
            <a:spAutoFit/>
          </a:bodyPr>
          <a:lstStyle/>
          <a:p>
            <a:pPr>
              <a:buFontTx/>
              <a:buNone/>
            </a:pPr>
            <a:r>
              <a:rPr lang="zh-CN" altLang="en-US" sz="9600" dirty="0">
                <a:latin typeface="SimSun" panose="02010600030101010101" pitchFamily="2" charset="-122"/>
                <a:ea typeface="SimSun" panose="02010600030101010101" pitchFamily="2" charset="-122"/>
              </a:rPr>
              <a:t>十二</a:t>
            </a:r>
          </a:p>
        </p:txBody>
      </p:sp>
    </p:spTree>
    <p:extLst>
      <p:ext uri="{BB962C8B-B14F-4D97-AF65-F5344CB8AC3E}">
        <p14:creationId xmlns:p14="http://schemas.microsoft.com/office/powerpoint/2010/main" val="4160180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9600" dirty="0" smtClean="0"/>
              <a:t>12</a:t>
            </a:r>
            <a:endParaRPr lang="en-GB" sz="96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3143083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561" y="2644170"/>
            <a:ext cx="2646878" cy="1569660"/>
          </a:xfrm>
          <a:prstGeom prst="rect">
            <a:avLst/>
          </a:prstGeom>
        </p:spPr>
        <p:txBody>
          <a:bodyPr wrap="none">
            <a:spAutoFit/>
          </a:bodyPr>
          <a:lstStyle/>
          <a:p>
            <a:pPr>
              <a:buFontTx/>
              <a:buNone/>
            </a:pPr>
            <a:r>
              <a:rPr lang="zh-CN" altLang="en-US" sz="9600" dirty="0">
                <a:latin typeface="SimSun" panose="02010600030101010101" pitchFamily="2" charset="-122"/>
                <a:ea typeface="SimSun" panose="02010600030101010101" pitchFamily="2" charset="-122"/>
              </a:rPr>
              <a:t>十三</a:t>
            </a:r>
          </a:p>
        </p:txBody>
      </p:sp>
    </p:spTree>
    <p:extLst>
      <p:ext uri="{BB962C8B-B14F-4D97-AF65-F5344CB8AC3E}">
        <p14:creationId xmlns:p14="http://schemas.microsoft.com/office/powerpoint/2010/main" val="3289061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9600" dirty="0" smtClean="0"/>
              <a:t>13</a:t>
            </a:r>
            <a:endParaRPr lang="en-GB" sz="96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351869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 descr="Pictures showing progression from a drawing of a moon to the Chinese character for moon."/>
          <p:cNvGrpSpPr/>
          <p:nvPr/>
        </p:nvGrpSpPr>
        <p:grpSpPr>
          <a:xfrm>
            <a:off x="1348916" y="492198"/>
            <a:ext cx="6423484" cy="5510731"/>
            <a:chOff x="1348916" y="492198"/>
            <a:chExt cx="6423484" cy="5510731"/>
          </a:xfrm>
        </p:grpSpPr>
        <p:pic>
          <p:nvPicPr>
            <p:cNvPr id="71682" name="Picture 2" descr="QRQBPACAR6DN7ACAICXO2SCAH9ET2BCA024BBUCASMC6G8CAZE4RXICAAL8BZLCAR0MJLACAX6VG8OCAR10PL6CABJOA8ICALD91C5CARDOZ2RCAKVF87RCANREY0ACA0ON021CAPA9Z2WCA3JPJQ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8916" y="776431"/>
              <a:ext cx="1569368" cy="176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300P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492198"/>
              <a:ext cx="1976264" cy="19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descr="300px-%E6%9C%88-se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2085" y="4089991"/>
              <a:ext cx="1912938"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AutoShape 6"/>
            <p:cNvSpPr>
              <a:spLocks noChangeArrowheads="1"/>
            </p:cNvSpPr>
            <p:nvPr/>
          </p:nvSpPr>
          <p:spPr bwMode="auto">
            <a:xfrm>
              <a:off x="3733800" y="16002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GB" altLang="zh-CN" sz="1800"/>
            </a:p>
          </p:txBody>
        </p:sp>
        <p:sp>
          <p:nvSpPr>
            <p:cNvPr id="71687" name="AutoShape 7"/>
            <p:cNvSpPr>
              <a:spLocks noChangeArrowheads="1"/>
            </p:cNvSpPr>
            <p:nvPr/>
          </p:nvSpPr>
          <p:spPr bwMode="auto">
            <a:xfrm rot="5400000">
              <a:off x="6591300" y="30099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GB" altLang="zh-CN" sz="1800"/>
            </a:p>
          </p:txBody>
        </p:sp>
        <p:sp>
          <p:nvSpPr>
            <p:cNvPr id="71688" name="AutoShape 8"/>
            <p:cNvSpPr>
              <a:spLocks noChangeArrowheads="1"/>
            </p:cNvSpPr>
            <p:nvPr/>
          </p:nvSpPr>
          <p:spPr bwMode="auto">
            <a:xfrm rot="10800000">
              <a:off x="3886200" y="49530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GB" altLang="zh-CN" sz="1800"/>
            </a:p>
          </p:txBody>
        </p:sp>
        <p:sp>
          <p:nvSpPr>
            <p:cNvPr id="71689" name="AutoShape 9"/>
            <p:cNvSpPr>
              <a:spLocks noChangeArrowheads="1"/>
            </p:cNvSpPr>
            <p:nvPr/>
          </p:nvSpPr>
          <p:spPr bwMode="auto">
            <a:xfrm rot="-5400000">
              <a:off x="1409700" y="33147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GB" altLang="zh-CN" sz="1800"/>
            </a:p>
          </p:txBody>
        </p:sp>
      </p:grpSp>
      <p:sp>
        <p:nvSpPr>
          <p:cNvPr id="71690" name="Text Box 10"/>
          <p:cNvSpPr txBox="1">
            <a:spLocks noChangeArrowheads="1"/>
          </p:cNvSpPr>
          <p:nvPr/>
        </p:nvSpPr>
        <p:spPr bwMode="auto">
          <a:xfrm>
            <a:off x="1295400" y="5541264"/>
            <a:ext cx="2438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50000"/>
              </a:spcBef>
              <a:buFontTx/>
              <a:buNone/>
            </a:pPr>
            <a:r>
              <a:rPr lang="en-US" altLang="zh-CN" sz="5400" b="1" dirty="0" err="1">
                <a:latin typeface="Calibri" panose="020F0502020204030204" pitchFamily="34" charset="0"/>
              </a:rPr>
              <a:t>yuè</a:t>
            </a:r>
            <a:endParaRPr lang="en-US" altLang="zh-CN" sz="5400" b="1" dirty="0">
              <a:latin typeface="Calibri" panose="020F0502020204030204" pitchFamily="34" charset="0"/>
            </a:endParaRPr>
          </a:p>
        </p:txBody>
      </p:sp>
      <p:sp>
        <p:nvSpPr>
          <p:cNvPr id="11" name="Text Box 10"/>
          <p:cNvSpPr txBox="1">
            <a:spLocks noChangeArrowheads="1"/>
          </p:cNvSpPr>
          <p:nvPr/>
        </p:nvSpPr>
        <p:spPr bwMode="auto">
          <a:xfrm>
            <a:off x="1259818" y="3265967"/>
            <a:ext cx="1290364"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a:buNone/>
            </a:pPr>
            <a:r>
              <a:rPr lang="zh-CN" altLang="en-US" sz="6000" dirty="0" smtClean="0"/>
              <a:t>  </a:t>
            </a:r>
            <a:r>
              <a:rPr lang="zh-CN" altLang="en-US" sz="9600" dirty="0" smtClean="0"/>
              <a:t>月</a:t>
            </a:r>
            <a:endParaRPr lang="en-GB" sz="7200" dirty="0"/>
          </a:p>
        </p:txBody>
      </p:sp>
    </p:spTree>
    <p:extLst>
      <p:ext uri="{BB962C8B-B14F-4D97-AF65-F5344CB8AC3E}">
        <p14:creationId xmlns:p14="http://schemas.microsoft.com/office/powerpoint/2010/main" val="1555663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dirty="0" smtClean="0"/>
              <a:t>Month</a:t>
            </a:r>
            <a:endParaRPr lang="en-GB" sz="60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3616809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114" y="2644170"/>
            <a:ext cx="1415772" cy="1569660"/>
          </a:xfrm>
          <a:prstGeom prst="rect">
            <a:avLst/>
          </a:prstGeom>
        </p:spPr>
        <p:txBody>
          <a:bodyPr wrap="none">
            <a:spAutoFit/>
          </a:bodyPr>
          <a:lstStyle/>
          <a:p>
            <a:r>
              <a:rPr lang="zh-CN" altLang="en-US" sz="9600" dirty="0">
                <a:latin typeface="SimSun" panose="02010600030101010101" pitchFamily="2" charset="-122"/>
                <a:ea typeface="SimSun" panose="02010600030101010101" pitchFamily="2" charset="-122"/>
              </a:rPr>
              <a:t>月</a:t>
            </a:r>
            <a:endParaRPr lang="en-GB"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325136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561" y="2643694"/>
            <a:ext cx="2646878" cy="1569660"/>
          </a:xfrm>
          <a:prstGeom prst="rect">
            <a:avLst/>
          </a:prstGeom>
        </p:spPr>
        <p:txBody>
          <a:bodyPr wrap="none">
            <a:spAutoFit/>
          </a:bodyPr>
          <a:lstStyle/>
          <a:p>
            <a:pPr>
              <a:buFontTx/>
              <a:buNone/>
            </a:pPr>
            <a:r>
              <a:rPr lang="zh-CN" altLang="en-US" sz="9600" dirty="0">
                <a:latin typeface="SimSun" panose="02010600030101010101" pitchFamily="2" charset="-122"/>
                <a:ea typeface="SimSun" panose="02010600030101010101" pitchFamily="2" charset="-122"/>
              </a:rPr>
              <a:t>一月</a:t>
            </a:r>
          </a:p>
        </p:txBody>
      </p:sp>
    </p:spTree>
    <p:extLst>
      <p:ext uri="{BB962C8B-B14F-4D97-AF65-F5344CB8AC3E}">
        <p14:creationId xmlns:p14="http://schemas.microsoft.com/office/powerpoint/2010/main" val="3206662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600" dirty="0" smtClean="0"/>
              <a:t>January</a:t>
            </a:r>
            <a:endParaRPr lang="en-GB" sz="66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1097778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561" y="2644170"/>
            <a:ext cx="2646878" cy="1569660"/>
          </a:xfrm>
          <a:prstGeom prst="rect">
            <a:avLst/>
          </a:prstGeom>
        </p:spPr>
        <p:txBody>
          <a:bodyPr wrap="none">
            <a:spAutoFit/>
          </a:bodyPr>
          <a:lstStyle/>
          <a:p>
            <a:pPr>
              <a:buFontTx/>
              <a:buNone/>
            </a:pPr>
            <a:r>
              <a:rPr lang="zh-CN" altLang="en-US" sz="9600" dirty="0">
                <a:latin typeface="SimSun" panose="02010600030101010101" pitchFamily="2" charset="-122"/>
                <a:ea typeface="SimSun" panose="02010600030101010101" pitchFamily="2" charset="-122"/>
              </a:rPr>
              <a:t>二月</a:t>
            </a:r>
          </a:p>
        </p:txBody>
      </p:sp>
    </p:spTree>
    <p:extLst>
      <p:ext uri="{BB962C8B-B14F-4D97-AF65-F5344CB8AC3E}">
        <p14:creationId xmlns:p14="http://schemas.microsoft.com/office/powerpoint/2010/main" val="3470454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250825" y="2492896"/>
            <a:ext cx="8374063" cy="4365104"/>
          </a:xfrm>
        </p:spPr>
        <p:txBody>
          <a:bodyPr/>
          <a:lstStyle/>
          <a:p>
            <a:pPr eaLnBrk="1" hangingPunct="1"/>
            <a:r>
              <a:rPr lang="en-GB" altLang="en-US" dirty="0" smtClean="0"/>
              <a:t>Improving Scottish Education, HMIE, 2006</a:t>
            </a:r>
          </a:p>
          <a:p>
            <a:pPr eaLnBrk="1" hangingPunct="1">
              <a:buFontTx/>
              <a:buNone/>
            </a:pPr>
            <a:r>
              <a:rPr lang="en-GB" altLang="en-US" dirty="0" smtClean="0"/>
              <a:t>  </a:t>
            </a:r>
          </a:p>
          <a:p>
            <a:pPr eaLnBrk="1" hangingPunct="1">
              <a:buFontTx/>
              <a:buNone/>
            </a:pPr>
            <a:r>
              <a:rPr lang="en-GB" altLang="en-US" dirty="0" smtClean="0"/>
              <a:t>“</a:t>
            </a:r>
            <a:r>
              <a:rPr lang="en-GB" altLang="en-US" i="1" dirty="0" smtClean="0"/>
              <a:t>The development of pupils’ understanding… depends greatly on the acquisition of knowledge and critical thinking skills”</a:t>
            </a:r>
          </a:p>
        </p:txBody>
      </p:sp>
    </p:spTree>
    <p:extLst>
      <p:ext uri="{BB962C8B-B14F-4D97-AF65-F5344CB8AC3E}">
        <p14:creationId xmlns:p14="http://schemas.microsoft.com/office/powerpoint/2010/main" val="499635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561" y="2644170"/>
            <a:ext cx="2646878" cy="1569660"/>
          </a:xfrm>
          <a:prstGeom prst="rect">
            <a:avLst/>
          </a:prstGeom>
        </p:spPr>
        <p:txBody>
          <a:bodyPr wrap="none">
            <a:spAutoFit/>
          </a:bodyPr>
          <a:lstStyle/>
          <a:p>
            <a:pPr>
              <a:buFontTx/>
              <a:buNone/>
            </a:pPr>
            <a:r>
              <a:rPr lang="zh-CN" altLang="en-US" sz="9600" dirty="0">
                <a:latin typeface="SimSun" panose="02010600030101010101" pitchFamily="2" charset="-122"/>
                <a:ea typeface="SimSun" panose="02010600030101010101" pitchFamily="2" charset="-122"/>
              </a:rPr>
              <a:t>三月</a:t>
            </a:r>
          </a:p>
        </p:txBody>
      </p:sp>
    </p:spTree>
    <p:extLst>
      <p:ext uri="{BB962C8B-B14F-4D97-AF65-F5344CB8AC3E}">
        <p14:creationId xmlns:p14="http://schemas.microsoft.com/office/powerpoint/2010/main" val="2072998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0660" name="Picture 4" descr="RGH4JSCAJ8F292CA7MH3ZICACTHL2XCA34Q7OSCAJSDF89CAOX1IWRCAI0BIMTCAQGTTP9CAFTCI7PCAAC3LBMCAICA24DCAQV64JXCA1VBTUBCARWPTOYCAHG8P5JCA6MMIGSCAMBEDOYCALZMO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050" y="3901939"/>
            <a:ext cx="1676401" cy="167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descr="Pictures showing progression from a drawing of a sun to the Chinese character for sun."/>
          <p:cNvGrpSpPr/>
          <p:nvPr/>
        </p:nvGrpSpPr>
        <p:grpSpPr>
          <a:xfrm>
            <a:off x="1536050" y="812064"/>
            <a:ext cx="5704091" cy="5055336"/>
            <a:chOff x="1536050" y="812064"/>
            <a:chExt cx="5704091" cy="5055336"/>
          </a:xfrm>
        </p:grpSpPr>
        <p:pic>
          <p:nvPicPr>
            <p:cNvPr id="70658" name="Picture 2" descr="MJVH1PCAYTET3YCA33LPJACA7DWU46CAE3VYU4CAZAC5I0CA2BW6DWCAM686RYCAQTPV2QCAA0B1MYCA6I9HV6CAW6VRD1CAW3M1GDCATY845HCAKLC2BRCAZT028CCA0MWN6LCALVWY16CAGP6G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050" y="812064"/>
              <a:ext cx="1664349" cy="1588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9" name="Picture 3" descr="GGBGPZCAT2RHM5CAAZ34WTCAX8T8AGCARVRO50CAGFE03ACAX71GZCCA789CPQCAF53UYRCAI6C13YCANZ6WPSCA0BH8FDCA302RB7CA729NTQCA0BQAL6CA94M3V4CAFZVYN3CA3DEE56CASEDXV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447" y="952500"/>
              <a:ext cx="1447799"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1" name="Picture 5" descr="ANd9GcRj8ItTZ-eJWYLALjbYxjz4F6bpTtuaLmdNLgaDevBT9U5wXMn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062327"/>
              <a:ext cx="1516013" cy="15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AutoShape 6"/>
            <p:cNvSpPr>
              <a:spLocks noChangeArrowheads="1"/>
            </p:cNvSpPr>
            <p:nvPr/>
          </p:nvSpPr>
          <p:spPr bwMode="auto">
            <a:xfrm>
              <a:off x="3886200" y="16764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GB" altLang="zh-CN" sz="1800"/>
            </a:p>
          </p:txBody>
        </p:sp>
        <p:sp>
          <p:nvSpPr>
            <p:cNvPr id="70663" name="AutoShape 7"/>
            <p:cNvSpPr>
              <a:spLocks noChangeArrowheads="1"/>
            </p:cNvSpPr>
            <p:nvPr/>
          </p:nvSpPr>
          <p:spPr bwMode="auto">
            <a:xfrm rot="-5400000">
              <a:off x="1842091" y="30099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GB" altLang="zh-CN" sz="1800"/>
            </a:p>
          </p:txBody>
        </p:sp>
        <p:sp>
          <p:nvSpPr>
            <p:cNvPr id="70664" name="AutoShape 8"/>
            <p:cNvSpPr>
              <a:spLocks noChangeArrowheads="1"/>
            </p:cNvSpPr>
            <p:nvPr/>
          </p:nvSpPr>
          <p:spPr bwMode="auto">
            <a:xfrm rot="5400000">
              <a:off x="6057900" y="29337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GB" altLang="zh-CN" sz="1800"/>
            </a:p>
          </p:txBody>
        </p:sp>
        <p:sp>
          <p:nvSpPr>
            <p:cNvPr id="70665" name="AutoShape 9"/>
            <p:cNvSpPr>
              <a:spLocks noChangeArrowheads="1"/>
            </p:cNvSpPr>
            <p:nvPr/>
          </p:nvSpPr>
          <p:spPr bwMode="auto">
            <a:xfrm rot="10800000">
              <a:off x="3886200" y="5410200"/>
              <a:ext cx="990600" cy="457200"/>
            </a:xfrm>
            <a:prstGeom prst="rightArrow">
              <a:avLst>
                <a:gd name="adj1" fmla="val 50000"/>
                <a:gd name="adj2" fmla="val 54167"/>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0"/>
                </a:spcBef>
                <a:buFontTx/>
                <a:buNone/>
              </a:pPr>
              <a:endParaRPr lang="en-GB" altLang="zh-CN" sz="1800"/>
            </a:p>
          </p:txBody>
        </p:sp>
      </p:grpSp>
      <p:sp>
        <p:nvSpPr>
          <p:cNvPr id="70666" name="Text Box 10"/>
          <p:cNvSpPr txBox="1">
            <a:spLocks noChangeArrowheads="1"/>
          </p:cNvSpPr>
          <p:nvPr/>
        </p:nvSpPr>
        <p:spPr bwMode="auto">
          <a:xfrm>
            <a:off x="1956391" y="5578340"/>
            <a:ext cx="1219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50000"/>
              </a:spcBef>
              <a:buFontTx/>
              <a:buNone/>
            </a:pPr>
            <a:r>
              <a:rPr lang="en-US" altLang="zh-CN" sz="6000" b="1" dirty="0" err="1">
                <a:latin typeface="Calibri" panose="020F0502020204030204" pitchFamily="34" charset="0"/>
              </a:rPr>
              <a:t>rì</a:t>
            </a:r>
            <a:endParaRPr lang="en-US" altLang="zh-CN" sz="6000" b="1" dirty="0">
              <a:latin typeface="Calibri" panose="020F0502020204030204" pitchFamily="34" charset="0"/>
            </a:endParaRPr>
          </a:p>
        </p:txBody>
      </p:sp>
    </p:spTree>
    <p:extLst>
      <p:ext uri="{BB962C8B-B14F-4D97-AF65-F5344CB8AC3E}">
        <p14:creationId xmlns:p14="http://schemas.microsoft.com/office/powerpoint/2010/main" val="13200915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000" dirty="0" smtClean="0"/>
              <a:t>Day or Sun</a:t>
            </a:r>
            <a:endParaRPr lang="en-GB" sz="80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330317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64114" y="2644170"/>
            <a:ext cx="1415772" cy="1569660"/>
          </a:xfrm>
          <a:prstGeom prst="rect">
            <a:avLst/>
          </a:prstGeom>
        </p:spPr>
        <p:txBody>
          <a:bodyPr wrap="none">
            <a:spAutoFit/>
          </a:bodyPr>
          <a:lstStyle/>
          <a:p>
            <a:r>
              <a:rPr lang="zh-CN" altLang="en-US" sz="9600" dirty="0">
                <a:latin typeface="SimSun" panose="02010600030101010101" pitchFamily="2" charset="-122"/>
                <a:ea typeface="SimSun" panose="02010600030101010101" pitchFamily="2" charset="-122"/>
              </a:rPr>
              <a:t>月</a:t>
            </a:r>
            <a:endParaRPr lang="en-GB"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617068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600" dirty="0" smtClean="0"/>
              <a:t>Month</a:t>
            </a:r>
            <a:endParaRPr lang="en-GB" sz="66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2074386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10" name="WordArt 6"/>
          <p:cNvSpPr>
            <a:spLocks noChangeArrowheads="1" noChangeShapeType="1" noTextEdit="1"/>
          </p:cNvSpPr>
          <p:nvPr/>
        </p:nvSpPr>
        <p:spPr bwMode="auto">
          <a:xfrm>
            <a:off x="2771800" y="2057400"/>
            <a:ext cx="3384376" cy="2743200"/>
          </a:xfrm>
          <a:prstGeom prst="rect">
            <a:avLst/>
          </a:prstGeom>
        </p:spPr>
        <p:txBody>
          <a:bodyPr wrap="none" fromWordArt="1">
            <a:prstTxWarp prst="textPlain">
              <a:avLst>
                <a:gd name="adj" fmla="val 50000"/>
              </a:avLst>
            </a:prstTxWarp>
          </a:bodyPr>
          <a:lstStyle/>
          <a:p>
            <a:pPr algn="ctr"/>
            <a:r>
              <a:rPr lang="ja-JP" altLang="en-US" sz="3600" kern="10" dirty="0">
                <a:ln w="9525">
                  <a:solidFill>
                    <a:srgbClr val="000000"/>
                  </a:solidFill>
                  <a:round/>
                  <a:headEnd/>
                  <a:tailEnd/>
                </a:ln>
                <a:solidFill>
                  <a:srgbClr val="FFFFFF"/>
                </a:solidFill>
                <a:latin typeface="SimSun" panose="02010600030101010101" pitchFamily="2" charset="-122"/>
                <a:ea typeface="SimSun" panose="02010600030101010101" pitchFamily="2" charset="-122"/>
              </a:rPr>
              <a:t>明</a:t>
            </a:r>
            <a:endParaRPr lang="en-GB" sz="3600" kern="10" dirty="0">
              <a:ln w="9525">
                <a:solidFill>
                  <a:srgbClr val="000000"/>
                </a:solidFill>
                <a:round/>
                <a:headEnd/>
                <a:tailEnd/>
              </a:ln>
              <a:solidFill>
                <a:srgbClr val="FFFFFF"/>
              </a:solidFill>
              <a:latin typeface="SimSun" panose="02010600030101010101" pitchFamily="2" charset="-122"/>
              <a:ea typeface="SimSun" panose="02010600030101010101" pitchFamily="2" charset="-122"/>
            </a:endParaRPr>
          </a:p>
        </p:txBody>
      </p:sp>
      <p:sp>
        <p:nvSpPr>
          <p:cNvPr id="72715" name="Text Box 11"/>
          <p:cNvSpPr txBox="1">
            <a:spLocks noChangeArrowheads="1"/>
          </p:cNvSpPr>
          <p:nvPr/>
        </p:nvSpPr>
        <p:spPr bwMode="auto">
          <a:xfrm>
            <a:off x="3131840" y="533399"/>
            <a:ext cx="3456384"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hangingPunct="1">
              <a:spcBef>
                <a:spcPct val="50000"/>
              </a:spcBef>
              <a:buFontTx/>
              <a:buNone/>
            </a:pPr>
            <a:r>
              <a:rPr lang="en-US" altLang="zh-CN" sz="8000" b="1" dirty="0" err="1"/>
              <a:t>míng</a:t>
            </a:r>
            <a:endParaRPr lang="en-US" altLang="zh-CN" sz="8000" b="1" dirty="0"/>
          </a:p>
        </p:txBody>
      </p:sp>
    </p:spTree>
    <p:extLst>
      <p:ext uri="{BB962C8B-B14F-4D97-AF65-F5344CB8AC3E}">
        <p14:creationId xmlns:p14="http://schemas.microsoft.com/office/powerpoint/2010/main" val="347003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Month and sun = “</a:t>
            </a:r>
            <a:r>
              <a:rPr lang="en-GB" dirty="0" err="1" smtClean="0"/>
              <a:t>ming</a:t>
            </a:r>
            <a:r>
              <a:rPr lang="en-GB" dirty="0" smtClean="0"/>
              <a:t>”</a:t>
            </a:r>
            <a:endParaRPr lang="en-GB" dirty="0"/>
          </a:p>
        </p:txBody>
      </p:sp>
      <p:sp>
        <p:nvSpPr>
          <p:cNvPr id="3" name="Subtitle 2"/>
          <p:cNvSpPr>
            <a:spLocks noGrp="1"/>
          </p:cNvSpPr>
          <p:nvPr>
            <p:ph type="subTitle" idx="1"/>
          </p:nvPr>
        </p:nvSpPr>
        <p:spPr/>
        <p:txBody>
          <a:bodyPr/>
          <a:lstStyle/>
          <a:p>
            <a:r>
              <a:rPr lang="en-GB" dirty="0" smtClean="0"/>
              <a:t>Bright – as in the weather</a:t>
            </a:r>
          </a:p>
          <a:p>
            <a:r>
              <a:rPr lang="en-GB" dirty="0" smtClean="0"/>
              <a:t>Intelligent</a:t>
            </a:r>
          </a:p>
          <a:p>
            <a:r>
              <a:rPr lang="en-GB" dirty="0" smtClean="0"/>
              <a:t>Enlightened, wise</a:t>
            </a:r>
            <a:endParaRPr lang="en-GB" dirty="0"/>
          </a:p>
        </p:txBody>
      </p:sp>
    </p:spTree>
    <p:extLst>
      <p:ext uri="{BB962C8B-B14F-4D97-AF65-F5344CB8AC3E}">
        <p14:creationId xmlns:p14="http://schemas.microsoft.com/office/powerpoint/2010/main" val="3998147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Picture of a ma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914400"/>
            <a:ext cx="18240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WordArt 8"/>
          <p:cNvSpPr>
            <a:spLocks noChangeArrowheads="1" noChangeShapeType="1" noTextEdit="1"/>
          </p:cNvSpPr>
          <p:nvPr/>
        </p:nvSpPr>
        <p:spPr bwMode="auto">
          <a:xfrm>
            <a:off x="1295400" y="1905000"/>
            <a:ext cx="2133600" cy="2438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4000" kern="10" smtClean="0">
                <a:ln w="9525">
                  <a:solidFill>
                    <a:srgbClr val="0000FF"/>
                  </a:solidFill>
                  <a:round/>
                  <a:headEnd/>
                  <a:tailEnd/>
                </a:ln>
                <a:solidFill>
                  <a:srgbClr val="FFFFFF"/>
                </a:solidFill>
                <a:latin typeface="宋体"/>
              </a:rPr>
              <a:t>人</a:t>
            </a:r>
            <a:endParaRPr lang="en-GB" sz="4000" kern="10" smtClean="0">
              <a:ln w="9525">
                <a:solidFill>
                  <a:srgbClr val="0000FF"/>
                </a:solidFill>
                <a:round/>
                <a:headEnd/>
                <a:tailEnd/>
              </a:ln>
              <a:solidFill>
                <a:srgbClr val="FFFFFF"/>
              </a:solidFill>
              <a:latin typeface="宋体"/>
            </a:endParaRPr>
          </a:p>
        </p:txBody>
      </p:sp>
      <p:sp>
        <p:nvSpPr>
          <p:cNvPr id="14340" name="Rectangle 15"/>
          <p:cNvSpPr>
            <a:spLocks noGrp="1" noChangeArrowheads="1"/>
          </p:cNvSpPr>
          <p:nvPr>
            <p:ph type="title"/>
          </p:nvPr>
        </p:nvSpPr>
        <p:spPr>
          <a:xfrm>
            <a:off x="457200" y="457200"/>
            <a:ext cx="8229600" cy="1143000"/>
          </a:xfrm>
        </p:spPr>
        <p:txBody>
          <a:bodyPr/>
          <a:lstStyle/>
          <a:p>
            <a:pPr eaLnBrk="1" hangingPunct="1"/>
            <a:r>
              <a:rPr lang="en-US" altLang="zh-CN" sz="8000" smtClean="0"/>
              <a:t>rén</a:t>
            </a:r>
          </a:p>
        </p:txBody>
      </p:sp>
    </p:spTree>
    <p:extLst>
      <p:ext uri="{BB962C8B-B14F-4D97-AF65-F5344CB8AC3E}">
        <p14:creationId xmlns:p14="http://schemas.microsoft.com/office/powerpoint/2010/main" val="36023630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600" dirty="0" smtClean="0"/>
              <a:t>person</a:t>
            </a:r>
            <a:endParaRPr lang="en-GB" sz="66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15488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5"/>
          <p:cNvSpPr>
            <a:spLocks noChangeArrowheads="1" noChangeShapeType="1" noTextEdit="1"/>
          </p:cNvSpPr>
          <p:nvPr/>
        </p:nvSpPr>
        <p:spPr bwMode="auto">
          <a:xfrm>
            <a:off x="838200" y="2362200"/>
            <a:ext cx="2286000" cy="24384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大</a:t>
            </a:r>
            <a:endParaRPr lang="en-GB" sz="3600" kern="10" smtClean="0">
              <a:ln w="9525">
                <a:solidFill>
                  <a:srgbClr val="000000"/>
                </a:solidFill>
                <a:round/>
                <a:headEnd/>
                <a:tailEnd/>
              </a:ln>
              <a:solidFill>
                <a:srgbClr val="FFFFFF"/>
              </a:solidFill>
              <a:latin typeface="宋体"/>
            </a:endParaRPr>
          </a:p>
        </p:txBody>
      </p:sp>
      <p:pic>
        <p:nvPicPr>
          <p:cNvPr id="15363" name="Picture 6" descr="Picture of children making a wide gesture with their arms, similar to the Chinese charcter for '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09800"/>
            <a:ext cx="441960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7"/>
          <p:cNvSpPr txBox="1">
            <a:spLocks noChangeArrowheads="1"/>
          </p:cNvSpPr>
          <p:nvPr/>
        </p:nvSpPr>
        <p:spPr bwMode="auto">
          <a:xfrm>
            <a:off x="3657600" y="533400"/>
            <a:ext cx="1981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dà</a:t>
            </a:r>
          </a:p>
        </p:txBody>
      </p:sp>
    </p:spTree>
    <p:extLst>
      <p:ext uri="{BB962C8B-B14F-4D97-AF65-F5344CB8AC3E}">
        <p14:creationId xmlns:p14="http://schemas.microsoft.com/office/powerpoint/2010/main" val="400806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0" indent="0"/>
            <a:r>
              <a:rPr lang="en-GB" altLang="en-US" dirty="0" smtClean="0"/>
              <a:t/>
            </a:r>
            <a:br>
              <a:rPr lang="en-GB" altLang="en-US" dirty="0" smtClean="0"/>
            </a:br>
            <a:r>
              <a:rPr lang="en-GB" altLang="en-US" dirty="0"/>
              <a:t/>
            </a:r>
            <a:br>
              <a:rPr lang="en-GB" altLang="en-US" dirty="0"/>
            </a:br>
            <a:r>
              <a:rPr lang="en-GB" altLang="en-US" dirty="0" smtClean="0"/>
              <a:t/>
            </a:r>
            <a:br>
              <a:rPr lang="en-GB" altLang="en-US" dirty="0" smtClean="0"/>
            </a:br>
            <a:r>
              <a:rPr lang="en-GB" altLang="en-US" dirty="0" smtClean="0"/>
              <a:t> </a:t>
            </a:r>
            <a:r>
              <a:rPr lang="en-GB" altLang="en-US" sz="2800" dirty="0">
                <a:solidFill>
                  <a:srgbClr val="000099"/>
                </a:solidFill>
                <a:effectLst/>
              </a:rPr>
              <a:t>“Provide an external stimulus to challenge assumptions , stimulate ideas and illustrate teaching approaches.”</a:t>
            </a:r>
            <a:br>
              <a:rPr lang="en-GB" altLang="en-US" sz="2800" dirty="0">
                <a:solidFill>
                  <a:srgbClr val="000099"/>
                </a:solidFill>
                <a:effectLst/>
              </a:rPr>
            </a:br>
            <a:r>
              <a:rPr lang="en-GB" altLang="en-US" sz="2800" dirty="0">
                <a:solidFill>
                  <a:srgbClr val="000099"/>
                </a:solidFill>
              </a:rPr>
              <a:t/>
            </a:r>
            <a:br>
              <a:rPr lang="en-GB" altLang="en-US" sz="2800" dirty="0">
                <a:solidFill>
                  <a:srgbClr val="000099"/>
                </a:solidFill>
              </a:rPr>
            </a:br>
            <a:r>
              <a:rPr lang="en-GB" altLang="en-US" dirty="0"/>
              <a:t>        </a:t>
            </a:r>
            <a:r>
              <a:rPr lang="en-GB" altLang="en-US" sz="2800" i="1" dirty="0" smtClean="0"/>
              <a:t>‘Teaching </a:t>
            </a:r>
            <a:r>
              <a:rPr lang="en-GB" altLang="en-US" sz="2800" i="1" dirty="0"/>
              <a:t>Scotland’s </a:t>
            </a:r>
            <a:r>
              <a:rPr lang="en-GB" altLang="en-US" sz="2800" i="1" dirty="0" smtClean="0"/>
              <a:t>Future’, Donaldson, 2011</a:t>
            </a:r>
            <a:r>
              <a:rPr lang="en-GB" altLang="en-US" sz="2800" i="1" dirty="0"/>
              <a:t/>
            </a:r>
            <a:br>
              <a:rPr lang="en-GB" altLang="en-US" sz="2800" i="1" dirty="0"/>
            </a:br>
            <a:endParaRPr lang="en-GB" dirty="0"/>
          </a:p>
        </p:txBody>
      </p:sp>
      <p:sp>
        <p:nvSpPr>
          <p:cNvPr id="4" name="Subtitle 3"/>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235743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800" dirty="0" smtClean="0"/>
              <a:t>big</a:t>
            </a:r>
            <a:endParaRPr lang="en-GB" sz="88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3972252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WordArt 4"/>
          <p:cNvSpPr>
            <a:spLocks noChangeArrowheads="1" noChangeShapeType="1" noTextEdit="1"/>
          </p:cNvSpPr>
          <p:nvPr/>
        </p:nvSpPr>
        <p:spPr bwMode="auto">
          <a:xfrm>
            <a:off x="812800" y="2209800"/>
            <a:ext cx="2590800" cy="2554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小</a:t>
            </a:r>
            <a:endParaRPr lang="en-GB" sz="3600" kern="10" smtClean="0">
              <a:ln w="9525">
                <a:solidFill>
                  <a:srgbClr val="000000"/>
                </a:solidFill>
                <a:round/>
                <a:headEnd/>
                <a:tailEnd/>
              </a:ln>
              <a:solidFill>
                <a:srgbClr val="FFFFFF"/>
              </a:solidFill>
              <a:latin typeface="宋体"/>
            </a:endParaRPr>
          </a:p>
        </p:txBody>
      </p:sp>
      <p:pic>
        <p:nvPicPr>
          <p:cNvPr id="16387" name="Picture 5" descr="Cartoon of small child, making a similar shape to the Chinese character for 'sma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133600"/>
            <a:ext cx="3124200"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6"/>
          <p:cNvSpPr txBox="1">
            <a:spLocks noChangeArrowheads="1"/>
          </p:cNvSpPr>
          <p:nvPr/>
        </p:nvSpPr>
        <p:spPr bwMode="auto">
          <a:xfrm>
            <a:off x="3390900" y="596900"/>
            <a:ext cx="236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xiǎo</a:t>
            </a:r>
          </a:p>
        </p:txBody>
      </p:sp>
    </p:spTree>
    <p:extLst>
      <p:ext uri="{BB962C8B-B14F-4D97-AF65-F5344CB8AC3E}">
        <p14:creationId xmlns:p14="http://schemas.microsoft.com/office/powerpoint/2010/main" val="6999886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000" dirty="0" smtClean="0"/>
              <a:t>small</a:t>
            </a:r>
            <a:endParaRPr lang="en-GB" sz="80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1114164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4"/>
          <p:cNvSpPr>
            <a:spLocks noChangeArrowheads="1" noChangeShapeType="1" noTextEdit="1"/>
          </p:cNvSpPr>
          <p:nvPr/>
        </p:nvSpPr>
        <p:spPr bwMode="auto">
          <a:xfrm>
            <a:off x="914400" y="2413000"/>
            <a:ext cx="2362200" cy="2616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风</a:t>
            </a:r>
            <a:endParaRPr lang="en-GB" sz="3600" kern="10" smtClean="0">
              <a:ln w="9525">
                <a:solidFill>
                  <a:srgbClr val="000000"/>
                </a:solidFill>
                <a:round/>
                <a:headEnd/>
                <a:tailEnd/>
              </a:ln>
              <a:solidFill>
                <a:srgbClr val="FFFFFF"/>
              </a:solidFill>
              <a:latin typeface="宋体"/>
            </a:endParaRPr>
          </a:p>
        </p:txBody>
      </p:sp>
      <p:sp>
        <p:nvSpPr>
          <p:cNvPr id="31747" name="Text Box 8"/>
          <p:cNvSpPr txBox="1">
            <a:spLocks noChangeArrowheads="1"/>
          </p:cNvSpPr>
          <p:nvPr/>
        </p:nvSpPr>
        <p:spPr bwMode="auto">
          <a:xfrm>
            <a:off x="990600" y="581025"/>
            <a:ext cx="2755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fēng</a:t>
            </a:r>
            <a:r>
              <a:rPr lang="en-US" altLang="zh-CN" sz="1800" smtClean="0">
                <a:solidFill>
                  <a:srgbClr val="000000"/>
                </a:solidFill>
              </a:rPr>
              <a:t> </a:t>
            </a:r>
          </a:p>
        </p:txBody>
      </p:sp>
      <p:pic>
        <p:nvPicPr>
          <p:cNvPr id="31748" name="图片 3" descr="Cartoon of a tree in the wind."/>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447800"/>
            <a:ext cx="3255963"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9354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4"/>
          <p:cNvSpPr>
            <a:spLocks noChangeArrowheads="1" noChangeShapeType="1" noTextEdit="1"/>
          </p:cNvSpPr>
          <p:nvPr/>
        </p:nvSpPr>
        <p:spPr bwMode="auto">
          <a:xfrm>
            <a:off x="914400" y="2311400"/>
            <a:ext cx="2438400" cy="2667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雨</a:t>
            </a:r>
            <a:endParaRPr lang="en-GB" sz="3600" kern="10" smtClean="0">
              <a:ln w="9525">
                <a:solidFill>
                  <a:srgbClr val="000000"/>
                </a:solidFill>
                <a:round/>
                <a:headEnd/>
                <a:tailEnd/>
              </a:ln>
              <a:solidFill>
                <a:srgbClr val="FFFFFF"/>
              </a:solidFill>
              <a:latin typeface="宋体"/>
            </a:endParaRPr>
          </a:p>
        </p:txBody>
      </p:sp>
      <p:sp>
        <p:nvSpPr>
          <p:cNvPr id="32771"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32772" name="Text Box 9"/>
          <p:cNvSpPr txBox="1">
            <a:spLocks noChangeArrowheads="1"/>
          </p:cNvSpPr>
          <p:nvPr/>
        </p:nvSpPr>
        <p:spPr bwMode="auto">
          <a:xfrm>
            <a:off x="1320800" y="598488"/>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yǔ</a:t>
            </a:r>
          </a:p>
        </p:txBody>
      </p:sp>
      <p:pic>
        <p:nvPicPr>
          <p:cNvPr id="32773" name="图片 6" descr="Picture of raindrops on a window."/>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417763"/>
            <a:ext cx="3421063" cy="245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9476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4"/>
          <p:cNvSpPr>
            <a:spLocks noChangeArrowheads="1" noChangeShapeType="1" noTextEdit="1"/>
          </p:cNvSpPr>
          <p:nvPr/>
        </p:nvSpPr>
        <p:spPr bwMode="auto">
          <a:xfrm>
            <a:off x="914400" y="2324100"/>
            <a:ext cx="4724400" cy="2489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雨伞</a:t>
            </a:r>
            <a:endParaRPr lang="en-GB" sz="3600" kern="10" smtClean="0">
              <a:ln w="9525">
                <a:solidFill>
                  <a:srgbClr val="000000"/>
                </a:solidFill>
                <a:round/>
                <a:headEnd/>
                <a:tailEnd/>
              </a:ln>
              <a:solidFill>
                <a:srgbClr val="FFFFFF"/>
              </a:solidFill>
              <a:latin typeface="宋体"/>
            </a:endParaRPr>
          </a:p>
        </p:txBody>
      </p:sp>
      <p:sp>
        <p:nvSpPr>
          <p:cNvPr id="33795"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33796" name="Text Box 9"/>
          <p:cNvSpPr txBox="1">
            <a:spLocks noChangeArrowheads="1"/>
          </p:cNvSpPr>
          <p:nvPr/>
        </p:nvSpPr>
        <p:spPr bwMode="auto">
          <a:xfrm>
            <a:off x="914400" y="381000"/>
            <a:ext cx="4953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800" smtClean="0">
                <a:solidFill>
                  <a:srgbClr val="000000"/>
                </a:solidFill>
              </a:rPr>
              <a:t> </a:t>
            </a:r>
            <a:r>
              <a:rPr lang="en-US" altLang="zh-CN" sz="8000" smtClean="0">
                <a:solidFill>
                  <a:srgbClr val="000000"/>
                </a:solidFill>
              </a:rPr>
              <a:t>yǔ    sǎn</a:t>
            </a:r>
          </a:p>
        </p:txBody>
      </p:sp>
      <p:grpSp>
        <p:nvGrpSpPr>
          <p:cNvPr id="2" name="Group 1" descr="Two pictures of Chinese umbrellas."/>
          <p:cNvGrpSpPr/>
          <p:nvPr/>
        </p:nvGrpSpPr>
        <p:grpSpPr>
          <a:xfrm>
            <a:off x="5715000" y="1447800"/>
            <a:ext cx="3148013" cy="5143500"/>
            <a:chOff x="5715000" y="1447800"/>
            <a:chExt cx="3148013" cy="5143500"/>
          </a:xfrm>
        </p:grpSpPr>
        <p:pic>
          <p:nvPicPr>
            <p:cNvPr id="33797" name="图片 5" descr="伞.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1447800"/>
              <a:ext cx="167640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4" descr="雨伞.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495800"/>
              <a:ext cx="3148013"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20939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WordArt 4"/>
          <p:cNvSpPr>
            <a:spLocks noChangeArrowheads="1" noChangeShapeType="1" noTextEdit="1"/>
          </p:cNvSpPr>
          <p:nvPr/>
        </p:nvSpPr>
        <p:spPr bwMode="auto">
          <a:xfrm>
            <a:off x="914400" y="2438400"/>
            <a:ext cx="2362200" cy="2667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雪</a:t>
            </a:r>
            <a:endParaRPr lang="en-GB" sz="3600" kern="10" smtClean="0">
              <a:ln w="9525">
                <a:solidFill>
                  <a:srgbClr val="000000"/>
                </a:solidFill>
                <a:round/>
                <a:headEnd/>
                <a:tailEnd/>
              </a:ln>
              <a:solidFill>
                <a:srgbClr val="FFFFFF"/>
              </a:solidFill>
              <a:latin typeface="宋体"/>
            </a:endParaRPr>
          </a:p>
        </p:txBody>
      </p:sp>
      <p:sp>
        <p:nvSpPr>
          <p:cNvPr id="34819"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34820" name="Text Box 9"/>
          <p:cNvSpPr txBox="1">
            <a:spLocks noChangeArrowheads="1"/>
          </p:cNvSpPr>
          <p:nvPr/>
        </p:nvSpPr>
        <p:spPr bwMode="auto">
          <a:xfrm>
            <a:off x="1028700" y="685800"/>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xuě</a:t>
            </a:r>
          </a:p>
        </p:txBody>
      </p:sp>
      <p:pic>
        <p:nvPicPr>
          <p:cNvPr id="34821" name="图片 4" descr="Picture of forest covered in snow."/>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327275"/>
            <a:ext cx="3708400"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7708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4"/>
          <p:cNvSpPr>
            <a:spLocks noChangeArrowheads="1" noChangeShapeType="1" noTextEdit="1"/>
          </p:cNvSpPr>
          <p:nvPr/>
        </p:nvSpPr>
        <p:spPr bwMode="auto">
          <a:xfrm>
            <a:off x="825500" y="2286000"/>
            <a:ext cx="4191000" cy="25146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雪人</a:t>
            </a:r>
            <a:endParaRPr lang="en-GB" sz="3600" kern="10" smtClean="0">
              <a:ln w="9525">
                <a:solidFill>
                  <a:srgbClr val="000000"/>
                </a:solidFill>
                <a:round/>
                <a:headEnd/>
                <a:tailEnd/>
              </a:ln>
              <a:solidFill>
                <a:srgbClr val="FFFFFF"/>
              </a:solidFill>
              <a:latin typeface="宋体"/>
            </a:endParaRPr>
          </a:p>
        </p:txBody>
      </p:sp>
      <p:sp>
        <p:nvSpPr>
          <p:cNvPr id="35843"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35844" name="Text Box 9"/>
          <p:cNvSpPr txBox="1">
            <a:spLocks noChangeArrowheads="1"/>
          </p:cNvSpPr>
          <p:nvPr/>
        </p:nvSpPr>
        <p:spPr bwMode="auto">
          <a:xfrm>
            <a:off x="825500" y="609600"/>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xuě  rén</a:t>
            </a:r>
          </a:p>
        </p:txBody>
      </p:sp>
      <p:pic>
        <p:nvPicPr>
          <p:cNvPr id="35845" name="图片 4" descr="Cartoon of a snowm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2348880"/>
            <a:ext cx="31099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7401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zh-CN" smtClean="0"/>
              <a:t> </a:t>
            </a:r>
          </a:p>
        </p:txBody>
      </p:sp>
      <p:sp>
        <p:nvSpPr>
          <p:cNvPr id="36867" name="WordArt 4"/>
          <p:cNvSpPr>
            <a:spLocks noChangeArrowheads="1" noChangeShapeType="1" noTextEdit="1"/>
          </p:cNvSpPr>
          <p:nvPr/>
        </p:nvSpPr>
        <p:spPr bwMode="auto">
          <a:xfrm>
            <a:off x="1219200" y="2578100"/>
            <a:ext cx="2133600" cy="2206625"/>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上</a:t>
            </a:r>
            <a:endParaRPr lang="en-GB" sz="3600" kern="10" smtClean="0">
              <a:ln w="9525">
                <a:solidFill>
                  <a:srgbClr val="000000"/>
                </a:solidFill>
                <a:round/>
                <a:headEnd/>
                <a:tailEnd/>
              </a:ln>
              <a:solidFill>
                <a:srgbClr val="FFFFFF"/>
              </a:solidFill>
              <a:latin typeface="宋体"/>
            </a:endParaRPr>
          </a:p>
        </p:txBody>
      </p:sp>
      <p:pic>
        <p:nvPicPr>
          <p:cNvPr id="36868" name="Picture 5" descr="Two images of people walking up stair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10668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Two images of people walking up stairs."/>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5905500" y="3810000"/>
            <a:ext cx="1752600" cy="1752600"/>
          </a:xfrm>
          <a:noFill/>
        </p:spPr>
      </p:pic>
      <p:sp>
        <p:nvSpPr>
          <p:cNvPr id="36870" name="Text Box 7"/>
          <p:cNvSpPr txBox="1">
            <a:spLocks noChangeArrowheads="1"/>
          </p:cNvSpPr>
          <p:nvPr/>
        </p:nvSpPr>
        <p:spPr bwMode="auto">
          <a:xfrm>
            <a:off x="762000" y="914400"/>
            <a:ext cx="3200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shàng</a:t>
            </a:r>
          </a:p>
        </p:txBody>
      </p:sp>
    </p:spTree>
    <p:extLst>
      <p:ext uri="{BB962C8B-B14F-4D97-AF65-F5344CB8AC3E}">
        <p14:creationId xmlns:p14="http://schemas.microsoft.com/office/powerpoint/2010/main" val="24224055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152650" y="762000"/>
            <a:ext cx="8229600" cy="1143000"/>
          </a:xfrm>
        </p:spPr>
        <p:txBody>
          <a:bodyPr/>
          <a:lstStyle/>
          <a:p>
            <a:pPr eaLnBrk="1" hangingPunct="1"/>
            <a:r>
              <a:rPr lang="en-US" altLang="zh-CN" sz="8000" smtClean="0"/>
              <a:t>xià</a:t>
            </a:r>
          </a:p>
        </p:txBody>
      </p:sp>
      <p:sp>
        <p:nvSpPr>
          <p:cNvPr id="37891" name="Rectangle 3"/>
          <p:cNvSpPr>
            <a:spLocks noGrp="1" noChangeArrowheads="1"/>
          </p:cNvSpPr>
          <p:nvPr>
            <p:ph type="body" idx="1"/>
          </p:nvPr>
        </p:nvSpPr>
        <p:spPr/>
        <p:txBody>
          <a:bodyPr/>
          <a:lstStyle/>
          <a:p>
            <a:pPr eaLnBrk="1" hangingPunct="1">
              <a:buFontTx/>
              <a:buNone/>
            </a:pPr>
            <a:r>
              <a:rPr lang="en-US" altLang="zh-CN" smtClean="0"/>
              <a:t> </a:t>
            </a:r>
          </a:p>
        </p:txBody>
      </p:sp>
      <p:sp>
        <p:nvSpPr>
          <p:cNvPr id="37892" name="WordArt 4"/>
          <p:cNvSpPr>
            <a:spLocks noChangeArrowheads="1" noChangeShapeType="1" noTextEdit="1"/>
          </p:cNvSpPr>
          <p:nvPr/>
        </p:nvSpPr>
        <p:spPr bwMode="auto">
          <a:xfrm>
            <a:off x="990600" y="2514600"/>
            <a:ext cx="1981200" cy="24399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下</a:t>
            </a:r>
            <a:endParaRPr lang="en-GB" sz="3600" kern="10" smtClean="0">
              <a:ln w="9525">
                <a:solidFill>
                  <a:srgbClr val="000000"/>
                </a:solidFill>
                <a:round/>
                <a:headEnd/>
                <a:tailEnd/>
              </a:ln>
              <a:solidFill>
                <a:srgbClr val="FFFFFF"/>
              </a:solidFill>
              <a:latin typeface="宋体"/>
            </a:endParaRPr>
          </a:p>
        </p:txBody>
      </p:sp>
      <p:grpSp>
        <p:nvGrpSpPr>
          <p:cNvPr id="2" name="Group 1" descr="A cartoon of a washing line with the ground below, and an arrow pointing down."/>
          <p:cNvGrpSpPr/>
          <p:nvPr/>
        </p:nvGrpSpPr>
        <p:grpSpPr>
          <a:xfrm>
            <a:off x="5334000" y="1066800"/>
            <a:ext cx="2303463" cy="4953000"/>
            <a:chOff x="5334000" y="1066800"/>
            <a:chExt cx="2303463" cy="4953000"/>
          </a:xfrm>
        </p:grpSpPr>
        <p:pic>
          <p:nvPicPr>
            <p:cNvPr id="37893" name="Picture 7" descr="MC90041728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066800"/>
              <a:ext cx="2303463"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Picture 9" descr="MC90043267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63" y="4267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13226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3" y="2644170"/>
            <a:ext cx="1512168" cy="1569660"/>
          </a:xfrm>
          <a:prstGeom prst="rect">
            <a:avLst/>
          </a:prstGeom>
        </p:spPr>
        <p:txBody>
          <a:bodyPr wrap="square">
            <a:spAutoFit/>
          </a:bodyPr>
          <a:lstStyle/>
          <a:p>
            <a:pPr>
              <a:buFontTx/>
              <a:buNone/>
            </a:pPr>
            <a:r>
              <a:rPr lang="zh-CN" altLang="en-US" sz="9600" dirty="0">
                <a:latin typeface="SimSun" panose="02010600030101010101" pitchFamily="2" charset="-122"/>
                <a:ea typeface="SimSun" panose="02010600030101010101" pitchFamily="2" charset="-122"/>
              </a:rPr>
              <a:t>一</a:t>
            </a:r>
          </a:p>
        </p:txBody>
      </p:sp>
      <p:sp>
        <p:nvSpPr>
          <p:cNvPr id="6" name="Rectangle 5"/>
          <p:cNvSpPr/>
          <p:nvPr/>
        </p:nvSpPr>
        <p:spPr>
          <a:xfrm flipH="1">
            <a:off x="5279886" y="2644170"/>
            <a:ext cx="1956410" cy="1569660"/>
          </a:xfrm>
          <a:prstGeom prst="rect">
            <a:avLst/>
          </a:prstGeom>
        </p:spPr>
        <p:txBody>
          <a:bodyPr wrap="square">
            <a:spAutoFit/>
          </a:bodyPr>
          <a:lstStyle/>
          <a:p>
            <a:pPr>
              <a:buFontTx/>
              <a:buNone/>
            </a:pPr>
            <a:r>
              <a:rPr lang="zh-CN" altLang="en-US" sz="9600" dirty="0">
                <a:latin typeface="SimSun" panose="02010600030101010101" pitchFamily="2" charset="-122"/>
                <a:ea typeface="SimSun" panose="02010600030101010101" pitchFamily="2" charset="-122"/>
              </a:rPr>
              <a:t>三</a:t>
            </a:r>
          </a:p>
        </p:txBody>
      </p:sp>
      <p:sp>
        <p:nvSpPr>
          <p:cNvPr id="8" name="Rectangle 7"/>
          <p:cNvSpPr/>
          <p:nvPr/>
        </p:nvSpPr>
        <p:spPr>
          <a:xfrm>
            <a:off x="2915816" y="2644170"/>
            <a:ext cx="1656184" cy="1569660"/>
          </a:xfrm>
          <a:prstGeom prst="rect">
            <a:avLst/>
          </a:prstGeom>
        </p:spPr>
        <p:txBody>
          <a:bodyPr wrap="square">
            <a:spAutoFit/>
          </a:bodyPr>
          <a:lstStyle/>
          <a:p>
            <a:pPr>
              <a:buFontTx/>
              <a:buNone/>
            </a:pPr>
            <a:r>
              <a:rPr lang="zh-CN" altLang="en-US" sz="9600" dirty="0">
                <a:latin typeface="SimSun" panose="02010600030101010101" pitchFamily="2" charset="-122"/>
                <a:ea typeface="SimSun" panose="02010600030101010101" pitchFamily="2" charset="-122"/>
              </a:rPr>
              <a:t>二</a:t>
            </a:r>
          </a:p>
        </p:txBody>
      </p:sp>
    </p:spTree>
    <p:extLst>
      <p:ext uri="{BB962C8B-B14F-4D97-AF65-F5344CB8AC3E}">
        <p14:creationId xmlns:p14="http://schemas.microsoft.com/office/powerpoint/2010/main" val="1339976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4" descr="Drawing of snow fall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749550"/>
            <a:ext cx="26289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WordArt 4"/>
          <p:cNvSpPr>
            <a:spLocks noChangeArrowheads="1" noChangeShapeType="1" noTextEdit="1"/>
          </p:cNvSpPr>
          <p:nvPr/>
        </p:nvSpPr>
        <p:spPr bwMode="auto">
          <a:xfrm>
            <a:off x="762000" y="2387600"/>
            <a:ext cx="4572000" cy="23622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下雪</a:t>
            </a:r>
            <a:endParaRPr lang="en-GB" sz="3600" kern="10" smtClean="0">
              <a:ln w="9525">
                <a:solidFill>
                  <a:srgbClr val="000000"/>
                </a:solidFill>
                <a:round/>
                <a:headEnd/>
                <a:tailEnd/>
              </a:ln>
              <a:solidFill>
                <a:srgbClr val="FFFFFF"/>
              </a:solidFill>
              <a:latin typeface="宋体"/>
            </a:endParaRPr>
          </a:p>
        </p:txBody>
      </p:sp>
      <p:sp>
        <p:nvSpPr>
          <p:cNvPr id="39940"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39941" name="Text Box 9"/>
          <p:cNvSpPr txBox="1">
            <a:spLocks noChangeArrowheads="1"/>
          </p:cNvSpPr>
          <p:nvPr/>
        </p:nvSpPr>
        <p:spPr bwMode="auto">
          <a:xfrm>
            <a:off x="1066800" y="736600"/>
            <a:ext cx="472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xià   xuě </a:t>
            </a:r>
          </a:p>
        </p:txBody>
      </p:sp>
    </p:spTree>
    <p:extLst>
      <p:ext uri="{BB962C8B-B14F-4D97-AF65-F5344CB8AC3E}">
        <p14:creationId xmlns:p14="http://schemas.microsoft.com/office/powerpoint/2010/main" val="584949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4"/>
          <p:cNvSpPr>
            <a:spLocks noChangeArrowheads="1" noChangeShapeType="1" noTextEdit="1"/>
          </p:cNvSpPr>
          <p:nvPr/>
        </p:nvSpPr>
        <p:spPr bwMode="auto">
          <a:xfrm>
            <a:off x="838200" y="2514600"/>
            <a:ext cx="3962400" cy="2286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下雨</a:t>
            </a:r>
            <a:endParaRPr lang="en-GB" sz="3600" kern="10" smtClean="0">
              <a:ln w="9525">
                <a:solidFill>
                  <a:srgbClr val="000000"/>
                </a:solidFill>
                <a:round/>
                <a:headEnd/>
                <a:tailEnd/>
              </a:ln>
              <a:solidFill>
                <a:srgbClr val="FFFFFF"/>
              </a:solidFill>
              <a:latin typeface="宋体"/>
            </a:endParaRPr>
          </a:p>
        </p:txBody>
      </p:sp>
      <p:sp>
        <p:nvSpPr>
          <p:cNvPr id="40963"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40964" name="Text Box 9"/>
          <p:cNvSpPr txBox="1">
            <a:spLocks noChangeArrowheads="1"/>
          </p:cNvSpPr>
          <p:nvPr/>
        </p:nvSpPr>
        <p:spPr bwMode="auto">
          <a:xfrm>
            <a:off x="787400" y="685800"/>
            <a:ext cx="439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xià    yǔ</a:t>
            </a:r>
          </a:p>
        </p:txBody>
      </p:sp>
      <p:pic>
        <p:nvPicPr>
          <p:cNvPr id="40965" name="图片 4" descr="Cartoon of rain fall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005012"/>
            <a:ext cx="2590800" cy="279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475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4"/>
          <p:cNvSpPr>
            <a:spLocks noChangeArrowheads="1" noChangeShapeType="1" noTextEdit="1"/>
          </p:cNvSpPr>
          <p:nvPr/>
        </p:nvSpPr>
        <p:spPr bwMode="auto">
          <a:xfrm>
            <a:off x="533400" y="2527300"/>
            <a:ext cx="4800600" cy="19050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下大雨</a:t>
            </a:r>
            <a:endParaRPr lang="en-GB" sz="3600" kern="10" smtClean="0">
              <a:ln w="9525">
                <a:solidFill>
                  <a:srgbClr val="000000"/>
                </a:solidFill>
                <a:round/>
                <a:headEnd/>
                <a:tailEnd/>
              </a:ln>
              <a:solidFill>
                <a:srgbClr val="FFFFFF"/>
              </a:solidFill>
              <a:latin typeface="宋体"/>
            </a:endParaRPr>
          </a:p>
        </p:txBody>
      </p:sp>
      <p:sp>
        <p:nvSpPr>
          <p:cNvPr id="41987"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41988" name="Text Box 9"/>
          <p:cNvSpPr txBox="1">
            <a:spLocks noChangeArrowheads="1"/>
          </p:cNvSpPr>
          <p:nvPr/>
        </p:nvSpPr>
        <p:spPr bwMode="auto">
          <a:xfrm>
            <a:off x="762000" y="838200"/>
            <a:ext cx="541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xià dà yǔ </a:t>
            </a:r>
          </a:p>
        </p:txBody>
      </p:sp>
      <p:pic>
        <p:nvPicPr>
          <p:cNvPr id="41989" name="图片 4" descr="Cartoon of heavy rain fall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514600"/>
            <a:ext cx="26447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79987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zh-CN" smtClean="0"/>
              <a:t> </a:t>
            </a:r>
          </a:p>
        </p:txBody>
      </p:sp>
      <p:sp>
        <p:nvSpPr>
          <p:cNvPr id="43011" name="Rectangle 3"/>
          <p:cNvSpPr>
            <a:spLocks noGrp="1" noChangeArrowheads="1"/>
          </p:cNvSpPr>
          <p:nvPr>
            <p:ph type="body" idx="1"/>
          </p:nvPr>
        </p:nvSpPr>
        <p:spPr/>
        <p:txBody>
          <a:bodyPr/>
          <a:lstStyle/>
          <a:p>
            <a:pPr eaLnBrk="1" hangingPunct="1">
              <a:buFontTx/>
              <a:buNone/>
            </a:pPr>
            <a:r>
              <a:rPr lang="en-US" altLang="zh-CN" smtClean="0"/>
              <a:t> </a:t>
            </a:r>
          </a:p>
        </p:txBody>
      </p:sp>
      <p:grpSp>
        <p:nvGrpSpPr>
          <p:cNvPr id="2" name="Group 1" descr="Pictures of mountains, similar to the Chinese character for mountain."/>
          <p:cNvGrpSpPr/>
          <p:nvPr/>
        </p:nvGrpSpPr>
        <p:grpSpPr>
          <a:xfrm>
            <a:off x="698500" y="2057400"/>
            <a:ext cx="7531100" cy="4397375"/>
            <a:chOff x="698500" y="2057400"/>
            <a:chExt cx="7531100" cy="4397375"/>
          </a:xfrm>
        </p:grpSpPr>
        <p:pic>
          <p:nvPicPr>
            <p:cNvPr id="43012" name="Picture 4" descr="JS5OXOCAZQHJFWCAEDBDNMCAIJXN5LCA1XWXM7CAQD6N9RCA42BBIKCAZR6FONCAO017KGCAUVTGCUCAQVRCTJCA13JUUGCAZK1620CALAKQ56CA8VOKQ7CAR8CKU1CA1A9KZMCA8YFTK9CAIF5XO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0" y="2179638"/>
              <a:ext cx="4975225" cy="427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7X5NRPCA2APBLYCABIZESRCAD5D489CAS8AOJSCAW7LIY6CA3CMDY0CAG14RAGCAFX35V4CAMJBKPOCA20U9XGCAFISMY5CAKAR6IXCAIB3QHFCACG3DHOCA5PDE5SCAYFMA0RCAJUEW9UCAGOJ8P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057400"/>
              <a:ext cx="2971800"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4" name="Text Box 6"/>
          <p:cNvSpPr txBox="1">
            <a:spLocks noChangeArrowheads="1"/>
          </p:cNvSpPr>
          <p:nvPr/>
        </p:nvSpPr>
        <p:spPr bwMode="auto">
          <a:xfrm>
            <a:off x="685800" y="839788"/>
            <a:ext cx="25908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shān</a:t>
            </a:r>
          </a:p>
        </p:txBody>
      </p:sp>
    </p:spTree>
    <p:extLst>
      <p:ext uri="{BB962C8B-B14F-4D97-AF65-F5344CB8AC3E}">
        <p14:creationId xmlns:p14="http://schemas.microsoft.com/office/powerpoint/2010/main" val="2053548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4"/>
          <p:cNvSpPr>
            <a:spLocks noChangeArrowheads="1" noChangeShapeType="1" noTextEdit="1"/>
          </p:cNvSpPr>
          <p:nvPr/>
        </p:nvSpPr>
        <p:spPr bwMode="auto">
          <a:xfrm>
            <a:off x="673100" y="2368550"/>
            <a:ext cx="4279900" cy="25082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火山</a:t>
            </a:r>
            <a:endParaRPr lang="en-GB" sz="3600" kern="10" smtClean="0">
              <a:ln w="9525">
                <a:solidFill>
                  <a:srgbClr val="000000"/>
                </a:solidFill>
                <a:round/>
                <a:headEnd/>
                <a:tailEnd/>
              </a:ln>
              <a:solidFill>
                <a:srgbClr val="FFFFFF"/>
              </a:solidFill>
              <a:latin typeface="宋体"/>
            </a:endParaRPr>
          </a:p>
        </p:txBody>
      </p:sp>
      <p:sp>
        <p:nvSpPr>
          <p:cNvPr id="45059"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45060" name="Text Box 9"/>
          <p:cNvSpPr txBox="1">
            <a:spLocks noChangeArrowheads="1"/>
          </p:cNvSpPr>
          <p:nvPr/>
        </p:nvSpPr>
        <p:spPr bwMode="auto">
          <a:xfrm>
            <a:off x="685800" y="711200"/>
            <a:ext cx="4800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huǒ shān </a:t>
            </a:r>
          </a:p>
        </p:txBody>
      </p:sp>
      <p:pic>
        <p:nvPicPr>
          <p:cNvPr id="45061" name="图片 4" descr="Picture of volcano erupt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2209800"/>
            <a:ext cx="2590800"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05257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4"/>
          <p:cNvSpPr>
            <a:spLocks noChangeArrowheads="1" noChangeShapeType="1" noTextEdit="1"/>
          </p:cNvSpPr>
          <p:nvPr/>
        </p:nvSpPr>
        <p:spPr bwMode="auto">
          <a:xfrm>
            <a:off x="914400" y="2470150"/>
            <a:ext cx="2336800" cy="27574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冰</a:t>
            </a:r>
            <a:endParaRPr lang="en-GB" sz="3600" kern="10" smtClean="0">
              <a:ln w="9525">
                <a:solidFill>
                  <a:srgbClr val="000000"/>
                </a:solidFill>
                <a:round/>
                <a:headEnd/>
                <a:tailEnd/>
              </a:ln>
              <a:solidFill>
                <a:srgbClr val="FFFFFF"/>
              </a:solidFill>
              <a:latin typeface="宋体"/>
            </a:endParaRPr>
          </a:p>
        </p:txBody>
      </p:sp>
      <p:sp>
        <p:nvSpPr>
          <p:cNvPr id="47107"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47108" name="Text Box 9"/>
          <p:cNvSpPr txBox="1">
            <a:spLocks noChangeArrowheads="1"/>
          </p:cNvSpPr>
          <p:nvPr/>
        </p:nvSpPr>
        <p:spPr bwMode="auto">
          <a:xfrm>
            <a:off x="939800" y="703263"/>
            <a:ext cx="31242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bīng</a:t>
            </a:r>
            <a:r>
              <a:rPr lang="en-US" altLang="zh-CN" sz="8800" smtClean="0">
                <a:solidFill>
                  <a:srgbClr val="000000"/>
                </a:solidFill>
              </a:rPr>
              <a:t> </a:t>
            </a:r>
          </a:p>
        </p:txBody>
      </p:sp>
      <p:sp>
        <p:nvSpPr>
          <p:cNvPr id="6" name="右箭头 5"/>
          <p:cNvSpPr/>
          <p:nvPr/>
        </p:nvSpPr>
        <p:spPr>
          <a:xfrm rot="10800000">
            <a:off x="3860800" y="3581400"/>
            <a:ext cx="13970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pic>
        <p:nvPicPr>
          <p:cNvPr id="47110" name="Picture 1" descr="Drawing of represntation of ic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0" y="2468563"/>
            <a:ext cx="35528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7016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4"/>
          <p:cNvSpPr>
            <a:spLocks noChangeArrowheads="1" noChangeShapeType="1" noTextEdit="1"/>
          </p:cNvSpPr>
          <p:nvPr/>
        </p:nvSpPr>
        <p:spPr bwMode="auto">
          <a:xfrm>
            <a:off x="914400" y="2654300"/>
            <a:ext cx="3962400" cy="2298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冰山</a:t>
            </a:r>
            <a:endParaRPr lang="en-GB" sz="3600" kern="10" smtClean="0">
              <a:ln w="9525">
                <a:solidFill>
                  <a:srgbClr val="000000"/>
                </a:solidFill>
                <a:round/>
                <a:headEnd/>
                <a:tailEnd/>
              </a:ln>
              <a:solidFill>
                <a:srgbClr val="FFFFFF"/>
              </a:solidFill>
              <a:latin typeface="宋体"/>
            </a:endParaRPr>
          </a:p>
        </p:txBody>
      </p:sp>
      <p:sp>
        <p:nvSpPr>
          <p:cNvPr id="48131"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48132" name="Text Box 9"/>
          <p:cNvSpPr txBox="1">
            <a:spLocks noChangeArrowheads="1"/>
          </p:cNvSpPr>
          <p:nvPr/>
        </p:nvSpPr>
        <p:spPr bwMode="auto">
          <a:xfrm>
            <a:off x="609600" y="893763"/>
            <a:ext cx="5410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bīng shān </a:t>
            </a:r>
          </a:p>
        </p:txBody>
      </p:sp>
      <p:pic>
        <p:nvPicPr>
          <p:cNvPr id="48133" name="图片 4" descr="Picture of iceber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0075" y="2667000"/>
            <a:ext cx="3000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12032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4"/>
          <p:cNvSpPr>
            <a:spLocks noChangeArrowheads="1" noChangeShapeType="1" noTextEdit="1"/>
          </p:cNvSpPr>
          <p:nvPr/>
        </p:nvSpPr>
        <p:spPr bwMode="auto">
          <a:xfrm>
            <a:off x="854075" y="2362200"/>
            <a:ext cx="2222500" cy="25527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宫</a:t>
            </a:r>
            <a:endParaRPr lang="en-GB" sz="3600" kern="10" smtClean="0">
              <a:ln w="9525">
                <a:solidFill>
                  <a:srgbClr val="000000"/>
                </a:solidFill>
                <a:round/>
                <a:headEnd/>
                <a:tailEnd/>
              </a:ln>
              <a:solidFill>
                <a:srgbClr val="FFFFFF"/>
              </a:solidFill>
              <a:latin typeface="宋体"/>
            </a:endParaRPr>
          </a:p>
        </p:txBody>
      </p:sp>
      <p:sp>
        <p:nvSpPr>
          <p:cNvPr id="52227"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52228" name="Text Box 9"/>
          <p:cNvSpPr txBox="1">
            <a:spLocks noChangeArrowheads="1"/>
          </p:cNvSpPr>
          <p:nvPr/>
        </p:nvSpPr>
        <p:spPr bwMode="auto">
          <a:xfrm>
            <a:off x="698500" y="868363"/>
            <a:ext cx="3124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gōng</a:t>
            </a:r>
          </a:p>
        </p:txBody>
      </p:sp>
      <p:grpSp>
        <p:nvGrpSpPr>
          <p:cNvPr id="2" name="Group 1" descr="Drawings showing progression from a picture of a palace to the Chinese character for palace."/>
          <p:cNvGrpSpPr/>
          <p:nvPr/>
        </p:nvGrpSpPr>
        <p:grpSpPr>
          <a:xfrm>
            <a:off x="2538413" y="666750"/>
            <a:ext cx="5954712" cy="5672138"/>
            <a:chOff x="2538413" y="666750"/>
            <a:chExt cx="5954712" cy="5672138"/>
          </a:xfrm>
        </p:grpSpPr>
        <p:pic>
          <p:nvPicPr>
            <p:cNvPr id="52229" name="图片 4" descr="jingshan4宫.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666750"/>
              <a:ext cx="2930525"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图片 5" descr="宫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9638" y="3962400"/>
              <a:ext cx="201136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下箭头 7"/>
            <p:cNvSpPr/>
            <p:nvPr/>
          </p:nvSpPr>
          <p:spPr>
            <a:xfrm>
              <a:off x="6711950" y="3124200"/>
              <a:ext cx="5334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10" name="右箭头 9"/>
            <p:cNvSpPr/>
            <p:nvPr/>
          </p:nvSpPr>
          <p:spPr>
            <a:xfrm rot="8807065">
              <a:off x="5840413" y="5378450"/>
              <a:ext cx="1036637"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sp>
          <p:nvSpPr>
            <p:cNvPr id="12" name="左箭头 11"/>
            <p:cNvSpPr/>
            <p:nvPr/>
          </p:nvSpPr>
          <p:spPr>
            <a:xfrm rot="1941932">
              <a:off x="2538413" y="5254625"/>
              <a:ext cx="1103312" cy="5207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a:solidFill>
                  <a:srgbClr val="FFFFFF"/>
                </a:solidFill>
              </a:endParaRPr>
            </a:p>
          </p:txBody>
        </p:sp>
        <p:pic>
          <p:nvPicPr>
            <p:cNvPr id="5223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9038" y="5132388"/>
              <a:ext cx="21621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164841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WordArt 4"/>
          <p:cNvSpPr>
            <a:spLocks noChangeArrowheads="1" noChangeShapeType="1" noTextEdit="1"/>
          </p:cNvSpPr>
          <p:nvPr/>
        </p:nvSpPr>
        <p:spPr bwMode="auto">
          <a:xfrm>
            <a:off x="622300" y="2336800"/>
            <a:ext cx="4457700" cy="28448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ja-JP" altLang="en-US" sz="3600" kern="10" smtClean="0">
                <a:ln w="9525">
                  <a:solidFill>
                    <a:srgbClr val="000000"/>
                  </a:solidFill>
                  <a:round/>
                  <a:headEnd/>
                  <a:tailEnd/>
                </a:ln>
                <a:solidFill>
                  <a:srgbClr val="FFFFFF"/>
                </a:solidFill>
                <a:latin typeface="宋体"/>
              </a:rPr>
              <a:t>白宫</a:t>
            </a:r>
            <a:endParaRPr lang="en-GB" sz="3600" kern="10" smtClean="0">
              <a:ln w="9525">
                <a:solidFill>
                  <a:srgbClr val="000000"/>
                </a:solidFill>
                <a:round/>
                <a:headEnd/>
                <a:tailEnd/>
              </a:ln>
              <a:solidFill>
                <a:srgbClr val="FFFFFF"/>
              </a:solidFill>
              <a:latin typeface="宋体"/>
            </a:endParaRPr>
          </a:p>
        </p:txBody>
      </p:sp>
      <p:sp>
        <p:nvSpPr>
          <p:cNvPr id="53251" name="Text Box 8"/>
          <p:cNvSpPr txBox="1">
            <a:spLocks noChangeArrowheads="1"/>
          </p:cNvSpPr>
          <p:nvPr/>
        </p:nvSpPr>
        <p:spPr bwMode="auto">
          <a:xfrm>
            <a:off x="1600200" y="685800"/>
            <a:ext cx="198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endParaRPr lang="en-US" altLang="zh-CN" sz="1800" smtClean="0">
              <a:solidFill>
                <a:srgbClr val="000000"/>
              </a:solidFill>
            </a:endParaRPr>
          </a:p>
        </p:txBody>
      </p:sp>
      <p:sp>
        <p:nvSpPr>
          <p:cNvPr id="53252" name="Text Box 9"/>
          <p:cNvSpPr txBox="1">
            <a:spLocks noChangeArrowheads="1"/>
          </p:cNvSpPr>
          <p:nvPr/>
        </p:nvSpPr>
        <p:spPr bwMode="auto">
          <a:xfrm>
            <a:off x="609600" y="874713"/>
            <a:ext cx="525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ea typeface="宋体" pitchFamily="2" charset="-122"/>
              </a:defRPr>
            </a:lvl1pPr>
            <a:lvl2pPr marL="742950" indent="-285750" eaLnBrk="0" hangingPunct="0">
              <a:spcBef>
                <a:spcPct val="20000"/>
              </a:spcBef>
              <a:buChar char="–"/>
              <a:defRPr sz="2800">
                <a:solidFill>
                  <a:schemeClr val="tx1"/>
                </a:solidFill>
                <a:latin typeface="Arial" charset="0"/>
                <a:ea typeface="宋体" pitchFamily="2" charset="-122"/>
              </a:defRPr>
            </a:lvl2pPr>
            <a:lvl3pPr marL="1143000" indent="-228600" eaLnBrk="0" hangingPunct="0">
              <a:spcBef>
                <a:spcPct val="20000"/>
              </a:spcBef>
              <a:buChar char="•"/>
              <a:defRPr sz="2400">
                <a:solidFill>
                  <a:schemeClr val="tx1"/>
                </a:solidFill>
                <a:latin typeface="Arial" charset="0"/>
                <a:ea typeface="宋体" pitchFamily="2" charset="-122"/>
              </a:defRPr>
            </a:lvl3pPr>
            <a:lvl4pPr marL="1600200" indent="-228600" eaLnBrk="0" hangingPunct="0">
              <a:spcBef>
                <a:spcPct val="20000"/>
              </a:spcBef>
              <a:buChar char="–"/>
              <a:defRPr sz="2000">
                <a:solidFill>
                  <a:schemeClr val="tx1"/>
                </a:solidFill>
                <a:latin typeface="Arial" charset="0"/>
                <a:ea typeface="宋体" pitchFamily="2" charset="-122"/>
              </a:defRPr>
            </a:lvl4pPr>
            <a:lvl5pPr marL="2057400" indent="-228600" eaLnBrk="0" hangingPunct="0">
              <a:spcBef>
                <a:spcPct val="20000"/>
              </a:spcBef>
              <a:buChar char="»"/>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charset="0"/>
                <a:ea typeface="宋体" pitchFamily="2" charset="-122"/>
              </a:defRPr>
            </a:lvl9pPr>
          </a:lstStyle>
          <a:p>
            <a:pPr eaLnBrk="1" fontAlgn="base" hangingPunct="1">
              <a:spcBef>
                <a:spcPct val="50000"/>
              </a:spcBef>
              <a:spcAft>
                <a:spcPct val="0"/>
              </a:spcAft>
              <a:buFontTx/>
              <a:buNone/>
            </a:pPr>
            <a:r>
              <a:rPr lang="en-US" altLang="zh-CN" sz="8000" smtClean="0">
                <a:solidFill>
                  <a:srgbClr val="000000"/>
                </a:solidFill>
              </a:rPr>
              <a:t>bái  gōng</a:t>
            </a:r>
          </a:p>
        </p:txBody>
      </p:sp>
      <p:pic>
        <p:nvPicPr>
          <p:cNvPr id="53253" name="图片 4" descr="Picture of the White Hous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971800"/>
            <a:ext cx="27479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5586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Picture of a panda on top of a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 y="-27384"/>
            <a:ext cx="9151874" cy="6863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062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8800" dirty="0" smtClean="0"/>
              <a:t>1 2 3 </a:t>
            </a:r>
            <a:endParaRPr lang="en-GB" sz="88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13116757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 of a panda climbing up a 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9824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98" y="-26579"/>
            <a:ext cx="9216510" cy="691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87463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of a panda going down a sl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560"/>
            <a:ext cx="9144000" cy="690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2390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3" name="Table 2" descr="Table with a list of Chinese characters to teach in P4-P7."/>
          <p:cNvGraphicFramePr>
            <a:graphicFrameLocks noGrp="1"/>
          </p:cNvGraphicFramePr>
          <p:nvPr>
            <p:extLst>
              <p:ext uri="{D42A27DB-BD31-4B8C-83A1-F6EECF244321}">
                <p14:modId xmlns:p14="http://schemas.microsoft.com/office/powerpoint/2010/main" val="2675329362"/>
              </p:ext>
            </p:extLst>
          </p:nvPr>
        </p:nvGraphicFramePr>
        <p:xfrm>
          <a:off x="7938" y="692150"/>
          <a:ext cx="9136062" cy="6170614"/>
        </p:xfrm>
        <a:graphic>
          <a:graphicData uri="http://schemas.openxmlformats.org/drawingml/2006/table">
            <a:tbl>
              <a:tblPr/>
              <a:tblGrid>
                <a:gridCol w="1735137"/>
                <a:gridCol w="1573213"/>
                <a:gridCol w="2405062"/>
                <a:gridCol w="3422650"/>
              </a:tblGrid>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FFFFFF"/>
                          </a:solidFill>
                          <a:effectLst/>
                          <a:latin typeface="Arial" charset="0"/>
                        </a:rPr>
                        <a:t>P4</a:t>
                      </a:r>
                      <a:endParaRPr kumimoji="0" lang="en-GB" sz="1100" b="1" i="0" u="none" strike="noStrike" cap="none" normalizeH="0" baseline="0" dirty="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rPr>
                        <a:t>P5</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rPr>
                        <a:t>P6</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smtClean="0">
                          <a:ln>
                            <a:noFill/>
                          </a:ln>
                          <a:solidFill>
                            <a:srgbClr val="FFFFFF"/>
                          </a:solidFill>
                          <a:effectLst/>
                          <a:latin typeface="Arial" charset="0"/>
                        </a:rPr>
                        <a:t>P7</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人</a:t>
                      </a:r>
                      <a:r>
                        <a:rPr kumimoji="0" lang="en-GB" sz="1100" b="1" i="0" u="none" strike="noStrike" cap="none" normalizeH="0" baseline="0" smtClean="0">
                          <a:ln>
                            <a:noFill/>
                          </a:ln>
                          <a:solidFill>
                            <a:srgbClr val="FFFFFF"/>
                          </a:solidFill>
                          <a:effectLst/>
                          <a:latin typeface="Arial" charset="0"/>
                        </a:rPr>
                        <a:t> person/people</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人</a:t>
                      </a:r>
                      <a:r>
                        <a:rPr kumimoji="0" lang="en-GB" sz="1100" b="0" i="0" u="none" strike="noStrike" cap="none" normalizeH="0" baseline="0" smtClean="0">
                          <a:ln>
                            <a:noFill/>
                          </a:ln>
                          <a:solidFill>
                            <a:srgbClr val="000000"/>
                          </a:solidFill>
                          <a:effectLst/>
                          <a:latin typeface="Arial" charset="0"/>
                        </a:rPr>
                        <a:t>person/people</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日</a:t>
                      </a:r>
                      <a:r>
                        <a:rPr kumimoji="0" lang="en-GB" sz="1100" b="0" i="0" u="none" strike="noStrike" cap="none" normalizeH="0" baseline="0" smtClean="0">
                          <a:ln>
                            <a:noFill/>
                          </a:ln>
                          <a:solidFill>
                            <a:srgbClr val="000000"/>
                          </a:solidFill>
                          <a:effectLst/>
                          <a:latin typeface="Arial" charset="0"/>
                        </a:rPr>
                        <a:t>sun</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水</a:t>
                      </a:r>
                      <a:r>
                        <a:rPr kumimoji="0" lang="en-GB" sz="1100" b="0" i="0" u="none" strike="noStrike" cap="none" normalizeH="0" baseline="0" smtClean="0">
                          <a:ln>
                            <a:noFill/>
                          </a:ln>
                          <a:solidFill>
                            <a:srgbClr val="000000"/>
                          </a:solidFill>
                          <a:effectLst/>
                          <a:latin typeface="Arial" charset="0"/>
                        </a:rPr>
                        <a:t>mountain</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大</a:t>
                      </a:r>
                      <a:r>
                        <a:rPr kumimoji="0" lang="en-GB" sz="1100" b="1" i="0" u="none" strike="noStrike" cap="none" normalizeH="0" baseline="0" smtClean="0">
                          <a:ln>
                            <a:noFill/>
                          </a:ln>
                          <a:solidFill>
                            <a:srgbClr val="FFFFFF"/>
                          </a:solidFill>
                          <a:effectLst/>
                          <a:latin typeface="Arial" charset="0"/>
                        </a:rPr>
                        <a:t> big</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从</a:t>
                      </a:r>
                      <a:r>
                        <a:rPr kumimoji="0" lang="en-GB" sz="1100" b="0" i="0" u="none" strike="noStrike" cap="none" normalizeH="0" baseline="0" smtClean="0">
                          <a:ln>
                            <a:noFill/>
                          </a:ln>
                          <a:solidFill>
                            <a:srgbClr val="000000"/>
                          </a:solidFill>
                          <a:effectLst/>
                          <a:latin typeface="Arial" charset="0"/>
                        </a:rPr>
                        <a:t> follow</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月</a:t>
                      </a:r>
                      <a:r>
                        <a:rPr kumimoji="0" lang="en-GB" sz="1100" b="0" i="0" u="none" strike="noStrike" cap="none" normalizeH="0" baseline="0" smtClean="0">
                          <a:ln>
                            <a:noFill/>
                          </a:ln>
                          <a:solidFill>
                            <a:srgbClr val="000000"/>
                          </a:solidFill>
                          <a:effectLst/>
                          <a:latin typeface="Arial" charset="0"/>
                        </a:rPr>
                        <a:t>moon</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水力 </a:t>
                      </a:r>
                      <a:r>
                        <a:rPr kumimoji="0" lang="en-GB" sz="1100" b="0" i="0" u="none" strike="noStrike" cap="none" normalizeH="0" baseline="0" smtClean="0">
                          <a:ln>
                            <a:noFill/>
                          </a:ln>
                          <a:solidFill>
                            <a:srgbClr val="000000"/>
                          </a:solidFill>
                          <a:effectLst/>
                          <a:latin typeface="Arial" charset="0"/>
                        </a:rPr>
                        <a:t>waterpower</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大人</a:t>
                      </a:r>
                      <a:r>
                        <a:rPr kumimoji="0" lang="en-GB" sz="1100" b="1" i="0" u="none" strike="noStrike" cap="none" normalizeH="0" baseline="0" smtClean="0">
                          <a:ln>
                            <a:noFill/>
                          </a:ln>
                          <a:solidFill>
                            <a:srgbClr val="FFFFFF"/>
                          </a:solidFill>
                          <a:effectLst/>
                          <a:latin typeface="Arial" charset="0"/>
                        </a:rPr>
                        <a:t> adults</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众</a:t>
                      </a:r>
                      <a:r>
                        <a:rPr kumimoji="0" lang="en-GB" sz="1100" b="0" i="0" u="none" strike="noStrike" cap="none" normalizeH="0" baseline="0" smtClean="0">
                          <a:ln>
                            <a:noFill/>
                          </a:ln>
                          <a:solidFill>
                            <a:srgbClr val="000000"/>
                          </a:solidFill>
                          <a:effectLst/>
                          <a:latin typeface="Arial" charset="0"/>
                        </a:rPr>
                        <a:t> crowd</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明</a:t>
                      </a:r>
                      <a:r>
                        <a:rPr kumimoji="0" lang="en-GB" sz="1100" b="0" i="0" u="none" strike="noStrike" cap="none" normalizeH="0" baseline="0" smtClean="0">
                          <a:ln>
                            <a:noFill/>
                          </a:ln>
                          <a:solidFill>
                            <a:srgbClr val="000000"/>
                          </a:solidFill>
                          <a:effectLst/>
                          <a:latin typeface="Arial" charset="0"/>
                        </a:rPr>
                        <a:t> bright</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山</a:t>
                      </a:r>
                      <a:r>
                        <a:rPr kumimoji="0" lang="en-GB" sz="1100" b="0" i="0" u="none" strike="noStrike" cap="none" normalizeH="0" baseline="0" smtClean="0">
                          <a:ln>
                            <a:noFill/>
                          </a:ln>
                          <a:solidFill>
                            <a:srgbClr val="000000"/>
                          </a:solidFill>
                          <a:effectLst/>
                          <a:latin typeface="Arial" charset="0"/>
                        </a:rPr>
                        <a:t> mountain</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天</a:t>
                      </a:r>
                      <a:r>
                        <a:rPr kumimoji="0" lang="en-GB" sz="1100" b="1" i="0" u="none" strike="noStrike" cap="none" normalizeH="0" baseline="0" smtClean="0">
                          <a:ln>
                            <a:noFill/>
                          </a:ln>
                          <a:solidFill>
                            <a:srgbClr val="FFFFFF"/>
                          </a:solidFill>
                          <a:effectLst/>
                          <a:latin typeface="Arial" charset="0"/>
                        </a:rPr>
                        <a:t> sky/heaven/god</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火</a:t>
                      </a:r>
                      <a:r>
                        <a:rPr kumimoji="0" lang="en-GB" sz="1100" b="0" i="0" u="none" strike="noStrike" cap="none" normalizeH="0" baseline="0" smtClean="0">
                          <a:ln>
                            <a:noFill/>
                          </a:ln>
                          <a:solidFill>
                            <a:srgbClr val="000000"/>
                          </a:solidFill>
                          <a:effectLst/>
                          <a:latin typeface="Arial" charset="0"/>
                        </a:rPr>
                        <a:t> fire</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明天</a:t>
                      </a:r>
                      <a:r>
                        <a:rPr kumimoji="0" lang="en-GB" sz="1100" b="0" i="0" u="none" strike="noStrike" cap="none" normalizeH="0" baseline="0" smtClean="0">
                          <a:ln>
                            <a:noFill/>
                          </a:ln>
                          <a:solidFill>
                            <a:srgbClr val="000000"/>
                          </a:solidFill>
                          <a:effectLst/>
                          <a:latin typeface="Arial" charset="0"/>
                        </a:rPr>
                        <a:t> tomorrow</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山水</a:t>
                      </a:r>
                      <a:r>
                        <a:rPr kumimoji="0" lang="en-GB" sz="1100" b="0" i="0" u="none" strike="noStrike" cap="none" normalizeH="0" baseline="0" smtClean="0">
                          <a:ln>
                            <a:noFill/>
                          </a:ln>
                          <a:solidFill>
                            <a:srgbClr val="000000"/>
                          </a:solidFill>
                          <a:effectLst/>
                          <a:latin typeface="Arial" charset="0"/>
                        </a:rPr>
                        <a:t> landscape</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36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夫 </a:t>
                      </a:r>
                      <a:r>
                        <a:rPr kumimoji="0" lang="en-GB" sz="1100" b="1" i="0" u="none" strike="noStrike" cap="none" normalizeH="0" baseline="0" smtClean="0">
                          <a:ln>
                            <a:noFill/>
                          </a:ln>
                          <a:solidFill>
                            <a:srgbClr val="FFFFFF"/>
                          </a:solidFill>
                          <a:effectLst/>
                          <a:latin typeface="Arial" charset="0"/>
                        </a:rPr>
                        <a:t>distinguished husband</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炎</a:t>
                      </a:r>
                      <a:r>
                        <a:rPr kumimoji="0" lang="en-GB" sz="1100" b="0" i="0" u="none" strike="noStrike" cap="none" normalizeH="0" baseline="0" smtClean="0">
                          <a:ln>
                            <a:noFill/>
                          </a:ln>
                          <a:solidFill>
                            <a:srgbClr val="000000"/>
                          </a:solidFill>
                          <a:effectLst/>
                          <a:latin typeface="Arial" charset="0"/>
                        </a:rPr>
                        <a:t> scorching</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dirty="0" smtClean="0">
                          <a:ln>
                            <a:noFill/>
                          </a:ln>
                          <a:solidFill>
                            <a:srgbClr val="000000"/>
                          </a:solidFill>
                          <a:effectLst/>
                          <a:latin typeface="Arial" charset="0"/>
                          <a:ea typeface="SimHei" pitchFamily="2" charset="-122"/>
                        </a:rPr>
                        <a:t>女 </a:t>
                      </a:r>
                      <a:r>
                        <a:rPr kumimoji="0" lang="en-GB" sz="1100" b="0" i="0" u="none" strike="noStrike" cap="none" normalizeH="0" baseline="0" dirty="0" smtClean="0">
                          <a:ln>
                            <a:noFill/>
                          </a:ln>
                          <a:solidFill>
                            <a:srgbClr val="000000"/>
                          </a:solidFill>
                          <a:effectLst/>
                          <a:latin typeface="Arial" charset="0"/>
                        </a:rPr>
                        <a:t>female</a:t>
                      </a:r>
                      <a:endParaRPr kumimoji="0" lang="en-GB" sz="1100" b="0" i="0" u="none" strike="noStrike" cap="none" normalizeH="0" baseline="0" dirty="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火山 </a:t>
                      </a:r>
                      <a:r>
                        <a:rPr kumimoji="0" lang="en-GB" sz="1100" b="0" i="0" u="none" strike="noStrike" cap="none" normalizeH="0" baseline="0" smtClean="0">
                          <a:ln>
                            <a:noFill/>
                          </a:ln>
                          <a:solidFill>
                            <a:srgbClr val="000000"/>
                          </a:solidFill>
                          <a:effectLst/>
                          <a:latin typeface="Arial" charset="0"/>
                        </a:rPr>
                        <a:t>volcano</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田 </a:t>
                      </a:r>
                      <a:r>
                        <a:rPr kumimoji="0" lang="en-GB" sz="1100" b="1" i="0" u="none" strike="noStrike" cap="none" normalizeH="0" baseline="0" smtClean="0">
                          <a:ln>
                            <a:noFill/>
                          </a:ln>
                          <a:solidFill>
                            <a:srgbClr val="FFFFFF"/>
                          </a:solidFill>
                          <a:effectLst/>
                          <a:latin typeface="Arial" charset="0"/>
                        </a:rPr>
                        <a:t>rice field</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焱</a:t>
                      </a:r>
                      <a:r>
                        <a:rPr kumimoji="0" lang="en-GB" sz="1100" b="0" i="0" u="none" strike="noStrike" cap="none" normalizeH="0" baseline="0" smtClean="0">
                          <a:ln>
                            <a:noFill/>
                          </a:ln>
                          <a:solidFill>
                            <a:srgbClr val="000000"/>
                          </a:solidFill>
                          <a:effectLst/>
                          <a:latin typeface="Arial" charset="0"/>
                        </a:rPr>
                        <a:t> flame</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子</a:t>
                      </a:r>
                      <a:r>
                        <a:rPr kumimoji="0" lang="en-GB" sz="1100" b="0" i="0" u="none" strike="noStrike" cap="none" normalizeH="0" baseline="0" smtClean="0">
                          <a:ln>
                            <a:noFill/>
                          </a:ln>
                          <a:solidFill>
                            <a:srgbClr val="000000"/>
                          </a:solidFill>
                          <a:effectLst/>
                          <a:latin typeface="Arial" charset="0"/>
                        </a:rPr>
                        <a:t> son</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雪山</a:t>
                      </a:r>
                      <a:r>
                        <a:rPr kumimoji="0" lang="en-GB" sz="1100" b="0" i="0" u="none" strike="noStrike" cap="none" normalizeH="0" baseline="0" smtClean="0">
                          <a:ln>
                            <a:noFill/>
                          </a:ln>
                          <a:solidFill>
                            <a:srgbClr val="000000"/>
                          </a:solidFill>
                          <a:effectLst/>
                          <a:latin typeface="Arial" charset="0"/>
                        </a:rPr>
                        <a:t>mountain with snow</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力</a:t>
                      </a:r>
                      <a:r>
                        <a:rPr kumimoji="0" lang="en-GB" sz="1100" b="1" i="0" u="none" strike="noStrike" cap="none" normalizeH="0" baseline="0" smtClean="0">
                          <a:ln>
                            <a:noFill/>
                          </a:ln>
                          <a:solidFill>
                            <a:srgbClr val="FFFFFF"/>
                          </a:solidFill>
                          <a:effectLst/>
                          <a:latin typeface="Arial" charset="0"/>
                        </a:rPr>
                        <a:t> power</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土</a:t>
                      </a:r>
                      <a:r>
                        <a:rPr kumimoji="0" lang="en-GB" sz="1100" b="0" i="0" u="none" strike="noStrike" cap="none" normalizeH="0" baseline="0" smtClean="0">
                          <a:ln>
                            <a:noFill/>
                          </a:ln>
                          <a:solidFill>
                            <a:srgbClr val="000000"/>
                          </a:solidFill>
                          <a:effectLst/>
                          <a:latin typeface="Arial" charset="0"/>
                        </a:rPr>
                        <a:t> soil/ground</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好</a:t>
                      </a:r>
                      <a:r>
                        <a:rPr kumimoji="0" lang="en-GB" sz="1100" b="0" i="0" u="none" strike="noStrike" cap="none" normalizeH="0" baseline="0" smtClean="0">
                          <a:ln>
                            <a:noFill/>
                          </a:ln>
                          <a:solidFill>
                            <a:srgbClr val="000000"/>
                          </a:solidFill>
                          <a:effectLst/>
                          <a:latin typeface="Arial" charset="0"/>
                        </a:rPr>
                        <a:t>good</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冰山 </a:t>
                      </a:r>
                      <a:r>
                        <a:rPr kumimoji="0" lang="en-GB" sz="1100" b="0" i="0" u="none" strike="noStrike" cap="none" normalizeH="0" baseline="0" smtClean="0">
                          <a:ln>
                            <a:noFill/>
                          </a:ln>
                          <a:solidFill>
                            <a:srgbClr val="000000"/>
                          </a:solidFill>
                          <a:effectLst/>
                          <a:latin typeface="Arial" charset="0"/>
                        </a:rPr>
                        <a:t>mountain with ice</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口</a:t>
                      </a:r>
                      <a:r>
                        <a:rPr kumimoji="0" lang="en-GB" sz="1100" b="1" i="0" u="none" strike="noStrike" cap="none" normalizeH="0" baseline="0" smtClean="0">
                          <a:ln>
                            <a:noFill/>
                          </a:ln>
                          <a:solidFill>
                            <a:srgbClr val="FFFFFF"/>
                          </a:solidFill>
                          <a:effectLst/>
                          <a:latin typeface="Arial" charset="0"/>
                        </a:rPr>
                        <a:t> mouth/enclosure</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坐</a:t>
                      </a:r>
                      <a:r>
                        <a:rPr kumimoji="0" lang="en-GB" sz="1100" b="0" i="0" u="none" strike="noStrike" cap="none" normalizeH="0" baseline="0" smtClean="0">
                          <a:ln>
                            <a:noFill/>
                          </a:ln>
                          <a:solidFill>
                            <a:srgbClr val="000000"/>
                          </a:solidFill>
                          <a:effectLst/>
                          <a:latin typeface="Arial" charset="0"/>
                        </a:rPr>
                        <a:t> sit</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安</a:t>
                      </a:r>
                      <a:r>
                        <a:rPr kumimoji="0" lang="en-GB" sz="1100" b="0" i="0" u="none" strike="noStrike" cap="none" normalizeH="0" baseline="0" smtClean="0">
                          <a:ln>
                            <a:noFill/>
                          </a:ln>
                          <a:solidFill>
                            <a:srgbClr val="000000"/>
                          </a:solidFill>
                          <a:effectLst/>
                          <a:latin typeface="Arial" charset="0"/>
                        </a:rPr>
                        <a:t> secure</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天下</a:t>
                      </a:r>
                      <a:r>
                        <a:rPr kumimoji="0" lang="en-GB" sz="1100" b="0" i="0" u="none" strike="noStrike" cap="none" normalizeH="0" baseline="0" smtClean="0">
                          <a:ln>
                            <a:noFill/>
                          </a:ln>
                          <a:solidFill>
                            <a:srgbClr val="000000"/>
                          </a:solidFill>
                          <a:effectLst/>
                          <a:latin typeface="Arial" charset="0"/>
                        </a:rPr>
                        <a:t> the world</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囚</a:t>
                      </a:r>
                      <a:r>
                        <a:rPr kumimoji="0" lang="en-GB" sz="1100" b="1" i="0" u="none" strike="noStrike" cap="none" normalizeH="0" baseline="0" smtClean="0">
                          <a:ln>
                            <a:noFill/>
                          </a:ln>
                          <a:solidFill>
                            <a:srgbClr val="FFFFFF"/>
                          </a:solidFill>
                          <a:effectLst/>
                          <a:latin typeface="Arial" charset="0"/>
                        </a:rPr>
                        <a:t> prisoner</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竹</a:t>
                      </a:r>
                      <a:r>
                        <a:rPr kumimoji="0" lang="en-GB" sz="1100" b="0" i="0" u="none" strike="noStrike" cap="none" normalizeH="0" baseline="0" smtClean="0">
                          <a:ln>
                            <a:noFill/>
                          </a:ln>
                          <a:solidFill>
                            <a:srgbClr val="000000"/>
                          </a:solidFill>
                          <a:effectLst/>
                          <a:latin typeface="Arial" charset="0"/>
                        </a:rPr>
                        <a:t> bamboo</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王</a:t>
                      </a:r>
                      <a:r>
                        <a:rPr kumimoji="0" lang="en-GB" sz="1100" b="0" i="0" u="none" strike="noStrike" cap="none" normalizeH="0" baseline="0" smtClean="0">
                          <a:ln>
                            <a:noFill/>
                          </a:ln>
                          <a:solidFill>
                            <a:srgbClr val="000000"/>
                          </a:solidFill>
                          <a:effectLst/>
                          <a:latin typeface="Arial" charset="0"/>
                        </a:rPr>
                        <a:t> king</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衣</a:t>
                      </a:r>
                      <a:r>
                        <a:rPr kumimoji="0" lang="en-GB" sz="1100" b="0" i="0" u="none" strike="noStrike" cap="none" normalizeH="0" baseline="0" smtClean="0">
                          <a:ln>
                            <a:noFill/>
                          </a:ln>
                          <a:solidFill>
                            <a:srgbClr val="000000"/>
                          </a:solidFill>
                          <a:effectLst/>
                          <a:latin typeface="Arial" charset="0"/>
                        </a:rPr>
                        <a:t> cloth</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旦</a:t>
                      </a:r>
                      <a:r>
                        <a:rPr kumimoji="0" lang="en-GB" sz="1100" b="1" i="0" u="none" strike="noStrike" cap="none" normalizeH="0" baseline="0" smtClean="0">
                          <a:ln>
                            <a:noFill/>
                          </a:ln>
                          <a:solidFill>
                            <a:srgbClr val="FFFFFF"/>
                          </a:solidFill>
                          <a:effectLst/>
                          <a:latin typeface="Arial" charset="0"/>
                        </a:rPr>
                        <a:t> dawn</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毛</a:t>
                      </a:r>
                      <a:r>
                        <a:rPr kumimoji="0" lang="en-GB" sz="1100" b="0" i="0" u="none" strike="noStrike" cap="none" normalizeH="0" baseline="0" smtClean="0">
                          <a:ln>
                            <a:noFill/>
                          </a:ln>
                          <a:solidFill>
                            <a:srgbClr val="000000"/>
                          </a:solidFill>
                          <a:effectLst/>
                          <a:latin typeface="Arial" charset="0"/>
                        </a:rPr>
                        <a:t> hair</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玉</a:t>
                      </a:r>
                      <a:r>
                        <a:rPr kumimoji="0" lang="en-GB" sz="1100" b="0" i="0" u="none" strike="noStrike" cap="none" normalizeH="0" baseline="0" smtClean="0">
                          <a:ln>
                            <a:noFill/>
                          </a:ln>
                          <a:solidFill>
                            <a:srgbClr val="000000"/>
                          </a:solidFill>
                          <a:effectLst/>
                          <a:latin typeface="Arial" charset="0"/>
                        </a:rPr>
                        <a:t> jade</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大衣</a:t>
                      </a:r>
                      <a:r>
                        <a:rPr kumimoji="0" lang="en-GB" sz="1100" b="0" i="0" u="none" strike="noStrike" cap="none" normalizeH="0" baseline="0" smtClean="0">
                          <a:ln>
                            <a:noFill/>
                          </a:ln>
                          <a:solidFill>
                            <a:srgbClr val="000000"/>
                          </a:solidFill>
                          <a:effectLst/>
                          <a:latin typeface="Arial" charset="0"/>
                        </a:rPr>
                        <a:t> big coat</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但</a:t>
                      </a:r>
                      <a:r>
                        <a:rPr kumimoji="0" lang="en-GB" sz="1100" b="1" i="0" u="none" strike="noStrike" cap="none" normalizeH="0" baseline="0" smtClean="0">
                          <a:ln>
                            <a:noFill/>
                          </a:ln>
                          <a:solidFill>
                            <a:srgbClr val="FFFFFF"/>
                          </a:solidFill>
                          <a:effectLst/>
                          <a:latin typeface="Arial" charset="0"/>
                        </a:rPr>
                        <a:t> but</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笔</a:t>
                      </a:r>
                      <a:r>
                        <a:rPr kumimoji="0" lang="en-GB" sz="1100" b="0" i="0" u="none" strike="noStrike" cap="none" normalizeH="0" baseline="0" smtClean="0">
                          <a:ln>
                            <a:noFill/>
                          </a:ln>
                          <a:solidFill>
                            <a:srgbClr val="000000"/>
                          </a:solidFill>
                          <a:effectLst/>
                          <a:latin typeface="Arial" charset="0"/>
                        </a:rPr>
                        <a:t> pen </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国</a:t>
                      </a:r>
                      <a:r>
                        <a:rPr kumimoji="0" lang="en-GB" sz="1100" b="0" i="0" u="none" strike="noStrike" cap="none" normalizeH="0" baseline="0" smtClean="0">
                          <a:ln>
                            <a:noFill/>
                          </a:ln>
                          <a:solidFill>
                            <a:srgbClr val="000000"/>
                          </a:solidFill>
                          <a:effectLst/>
                          <a:latin typeface="Arial" charset="0"/>
                        </a:rPr>
                        <a:t> kingdom</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雨衣</a:t>
                      </a:r>
                      <a:r>
                        <a:rPr kumimoji="0" lang="en-GB" sz="1100" b="0" i="0" u="none" strike="noStrike" cap="none" normalizeH="0" baseline="0" smtClean="0">
                          <a:ln>
                            <a:noFill/>
                          </a:ln>
                          <a:solidFill>
                            <a:srgbClr val="000000"/>
                          </a:solidFill>
                          <a:effectLst/>
                          <a:latin typeface="Arial" charset="0"/>
                        </a:rPr>
                        <a:t> raincoat</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早</a:t>
                      </a:r>
                      <a:r>
                        <a:rPr kumimoji="0" lang="en-GB" sz="1100" b="1" i="0" u="none" strike="noStrike" cap="none" normalizeH="0" baseline="0" smtClean="0">
                          <a:ln>
                            <a:noFill/>
                          </a:ln>
                          <a:solidFill>
                            <a:srgbClr val="FFFFFF"/>
                          </a:solidFill>
                          <a:effectLst/>
                          <a:latin typeface="Arial" charset="0"/>
                        </a:rPr>
                        <a:t> morning</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毛笔</a:t>
                      </a:r>
                      <a:r>
                        <a:rPr kumimoji="0" lang="en-GB" sz="1100" b="0" i="0" u="none" strike="noStrike" cap="none" normalizeH="0" baseline="0" smtClean="0">
                          <a:ln>
                            <a:noFill/>
                          </a:ln>
                          <a:solidFill>
                            <a:srgbClr val="000000"/>
                          </a:solidFill>
                          <a:effectLst/>
                          <a:latin typeface="Arial" charset="0"/>
                        </a:rPr>
                        <a:t> pen brush</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王子</a:t>
                      </a:r>
                      <a:r>
                        <a:rPr kumimoji="0" lang="en-GB" sz="1100" b="0" i="0" u="none" strike="noStrike" cap="none" normalizeH="0" baseline="0" smtClean="0">
                          <a:ln>
                            <a:noFill/>
                          </a:ln>
                          <a:solidFill>
                            <a:srgbClr val="000000"/>
                          </a:solidFill>
                          <a:effectLst/>
                          <a:latin typeface="Arial" charset="0"/>
                        </a:rPr>
                        <a:t> prince</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风衣 </a:t>
                      </a:r>
                      <a:r>
                        <a:rPr kumimoji="0" lang="en-GB" sz="1100" b="0" i="0" u="none" strike="noStrike" cap="none" normalizeH="0" baseline="0" smtClean="0">
                          <a:ln>
                            <a:noFill/>
                          </a:ln>
                          <a:solidFill>
                            <a:srgbClr val="000000"/>
                          </a:solidFill>
                          <a:effectLst/>
                          <a:latin typeface="Arial" charset="0"/>
                        </a:rPr>
                        <a:t>wind proof jacket</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36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上</a:t>
                      </a:r>
                      <a:r>
                        <a:rPr kumimoji="0" lang="en-GB" sz="1100" b="1" i="0" u="none" strike="noStrike" cap="none" normalizeH="0" baseline="0" smtClean="0">
                          <a:ln>
                            <a:noFill/>
                          </a:ln>
                          <a:solidFill>
                            <a:srgbClr val="FFFFFF"/>
                          </a:solidFill>
                          <a:effectLst/>
                          <a:latin typeface="Arial" charset="0"/>
                        </a:rPr>
                        <a:t> up</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家</a:t>
                      </a:r>
                      <a:r>
                        <a:rPr kumimoji="0" lang="en-GB" sz="1100" b="0" i="0" u="none" strike="noStrike" cap="none" normalizeH="0" baseline="0" smtClean="0">
                          <a:ln>
                            <a:noFill/>
                          </a:ln>
                          <a:solidFill>
                            <a:srgbClr val="000000"/>
                          </a:solidFill>
                          <a:effectLst/>
                          <a:latin typeface="Arial" charset="0"/>
                        </a:rPr>
                        <a:t> house</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天子</a:t>
                      </a:r>
                      <a:r>
                        <a:rPr kumimoji="0" lang="en-GB" sz="1100" b="0" i="0" u="none" strike="noStrike" cap="none" normalizeH="0" baseline="0" smtClean="0">
                          <a:ln>
                            <a:noFill/>
                          </a:ln>
                          <a:solidFill>
                            <a:srgbClr val="000000"/>
                          </a:solidFill>
                          <a:effectLst/>
                          <a:latin typeface="Arial" charset="0"/>
                        </a:rPr>
                        <a:t> emperor ( explain the power of the emperor)</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毛衣 </a:t>
                      </a:r>
                      <a:r>
                        <a:rPr kumimoji="0" lang="en-GB" sz="1100" b="0" i="0" u="none" strike="noStrike" cap="none" normalizeH="0" baseline="0" smtClean="0">
                          <a:ln>
                            <a:noFill/>
                          </a:ln>
                          <a:solidFill>
                            <a:srgbClr val="000000"/>
                          </a:solidFill>
                          <a:effectLst/>
                          <a:latin typeface="Arial" charset="0"/>
                        </a:rPr>
                        <a:t>woolly jumper</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268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下</a:t>
                      </a:r>
                      <a:r>
                        <a:rPr kumimoji="0" lang="en-GB" sz="1100" b="1" i="0" u="none" strike="noStrike" cap="none" normalizeH="0" baseline="0" smtClean="0">
                          <a:ln>
                            <a:noFill/>
                          </a:ln>
                          <a:solidFill>
                            <a:srgbClr val="FFFFFF"/>
                          </a:solidFill>
                          <a:effectLst/>
                          <a:latin typeface="Arial" charset="0"/>
                        </a:rPr>
                        <a:t> down</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家人</a:t>
                      </a:r>
                      <a:r>
                        <a:rPr kumimoji="0" lang="en-GB" sz="1100" b="0" i="0" u="none" strike="noStrike" cap="none" normalizeH="0" baseline="0" smtClean="0">
                          <a:ln>
                            <a:noFill/>
                          </a:ln>
                          <a:solidFill>
                            <a:srgbClr val="000000"/>
                          </a:solidFill>
                          <a:effectLst/>
                          <a:latin typeface="Arial" charset="0"/>
                        </a:rPr>
                        <a:t> family</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中国</a:t>
                      </a:r>
                      <a:r>
                        <a:rPr kumimoji="0" lang="en-GB" sz="1100" b="0" i="0" u="none" strike="noStrike" cap="none" normalizeH="0" baseline="0" smtClean="0">
                          <a:ln>
                            <a:noFill/>
                          </a:ln>
                          <a:solidFill>
                            <a:srgbClr val="000000"/>
                          </a:solidFill>
                          <a:effectLst/>
                          <a:latin typeface="Arial" charset="0"/>
                        </a:rPr>
                        <a:t> China</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长裤</a:t>
                      </a:r>
                      <a:r>
                        <a:rPr kumimoji="0" lang="en-GB" sz="1100" b="0" i="0" u="none" strike="noStrike" cap="none" normalizeH="0" baseline="0" smtClean="0">
                          <a:ln>
                            <a:noFill/>
                          </a:ln>
                          <a:solidFill>
                            <a:srgbClr val="000000"/>
                          </a:solidFill>
                          <a:effectLst/>
                          <a:latin typeface="Arial" charset="0"/>
                        </a:rPr>
                        <a:t> trousers</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36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山 </a:t>
                      </a:r>
                      <a:r>
                        <a:rPr kumimoji="0" lang="en-GB" sz="1100" b="1" i="0" u="none" strike="noStrike" cap="none" normalizeH="0" baseline="0" smtClean="0">
                          <a:ln>
                            <a:noFill/>
                          </a:ln>
                          <a:solidFill>
                            <a:srgbClr val="FFFFFF"/>
                          </a:solidFill>
                          <a:effectLst/>
                          <a:latin typeface="Arial" charset="0"/>
                        </a:rPr>
                        <a:t>mountain</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雨</a:t>
                      </a:r>
                      <a:r>
                        <a:rPr kumimoji="0" lang="en-GB" sz="1100" b="0" i="0" u="none" strike="noStrike" cap="none" normalizeH="0" baseline="0" smtClean="0">
                          <a:ln>
                            <a:noFill/>
                          </a:ln>
                          <a:solidFill>
                            <a:srgbClr val="000000"/>
                          </a:solidFill>
                          <a:effectLst/>
                          <a:latin typeface="Arial" charset="0"/>
                        </a:rPr>
                        <a:t> rain</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美国</a:t>
                      </a:r>
                      <a:r>
                        <a:rPr kumimoji="0" lang="en-GB" sz="1100" b="0" i="0" u="none" strike="noStrike" cap="none" normalizeH="0" baseline="0" smtClean="0">
                          <a:ln>
                            <a:noFill/>
                          </a:ln>
                          <a:solidFill>
                            <a:srgbClr val="000000"/>
                          </a:solidFill>
                          <a:effectLst/>
                          <a:latin typeface="Arial" charset="0"/>
                        </a:rPr>
                        <a:t> America (big goat beautiful country)</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连衣裙</a:t>
                      </a:r>
                      <a:r>
                        <a:rPr kumimoji="0" lang="en-GB" sz="1100" b="0" i="0" u="none" strike="noStrike" cap="none" normalizeH="0" baseline="0" smtClean="0">
                          <a:ln>
                            <a:noFill/>
                          </a:ln>
                          <a:solidFill>
                            <a:srgbClr val="000000"/>
                          </a:solidFill>
                          <a:effectLst/>
                          <a:latin typeface="Arial" charset="0"/>
                        </a:rPr>
                        <a:t> dress</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36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上山</a:t>
                      </a:r>
                      <a:r>
                        <a:rPr kumimoji="0" lang="en-GB" sz="1100" b="1" i="0" u="none" strike="noStrike" cap="none" normalizeH="0" baseline="0" smtClean="0">
                          <a:ln>
                            <a:noFill/>
                          </a:ln>
                          <a:solidFill>
                            <a:srgbClr val="FFFFFF"/>
                          </a:solidFill>
                          <a:effectLst/>
                          <a:latin typeface="Arial" charset="0"/>
                        </a:rPr>
                        <a:t>go up to the mountain</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雪</a:t>
                      </a:r>
                      <a:r>
                        <a:rPr kumimoji="0" lang="en-GB" sz="1100" b="0" i="0" u="none" strike="noStrike" cap="none" normalizeH="0" baseline="0" smtClean="0">
                          <a:ln>
                            <a:noFill/>
                          </a:ln>
                          <a:solidFill>
                            <a:srgbClr val="000000"/>
                          </a:solidFill>
                          <a:effectLst/>
                          <a:latin typeface="Arial" charset="0"/>
                        </a:rPr>
                        <a:t> snow</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法国 </a:t>
                      </a:r>
                      <a:r>
                        <a:rPr kumimoji="0" lang="en-GB" sz="1100" b="0" i="0" u="none" strike="noStrike" cap="none" normalizeH="0" baseline="0" smtClean="0">
                          <a:ln>
                            <a:noFill/>
                          </a:ln>
                          <a:solidFill>
                            <a:srgbClr val="000000"/>
                          </a:solidFill>
                          <a:effectLst/>
                          <a:latin typeface="Arial" charset="0"/>
                        </a:rPr>
                        <a:t>France ( country with the order of the law)</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裙子</a:t>
                      </a:r>
                      <a:r>
                        <a:rPr kumimoji="0" lang="en-GB" sz="1100" b="0" i="0" u="none" strike="noStrike" cap="none" normalizeH="0" baseline="0" smtClean="0">
                          <a:ln>
                            <a:noFill/>
                          </a:ln>
                          <a:solidFill>
                            <a:srgbClr val="000000"/>
                          </a:solidFill>
                          <a:effectLst/>
                          <a:latin typeface="Arial" charset="0"/>
                        </a:rPr>
                        <a:t>skirt</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365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1" i="0" u="none" strike="noStrike" cap="none" normalizeH="0" baseline="0" smtClean="0">
                          <a:ln>
                            <a:noFill/>
                          </a:ln>
                          <a:solidFill>
                            <a:srgbClr val="FFFFFF"/>
                          </a:solidFill>
                          <a:effectLst/>
                          <a:latin typeface="Arial" charset="0"/>
                          <a:ea typeface="SimHei" pitchFamily="2" charset="-122"/>
                        </a:rPr>
                        <a:t>下山</a:t>
                      </a:r>
                      <a:r>
                        <a:rPr kumimoji="0" lang="en-GB" sz="1100" b="1" i="0" u="none" strike="noStrike" cap="none" normalizeH="0" baseline="0" smtClean="0">
                          <a:ln>
                            <a:noFill/>
                          </a:ln>
                          <a:solidFill>
                            <a:srgbClr val="FFFFFF"/>
                          </a:solidFill>
                          <a:effectLst/>
                          <a:latin typeface="Arial" charset="0"/>
                        </a:rPr>
                        <a:t>come down the mountain</a:t>
                      </a:r>
                      <a:endParaRPr kumimoji="0" lang="en-GB" sz="1100" b="1" i="0" u="none" strike="noStrike" cap="none" normalizeH="0" baseline="0" smtClean="0">
                        <a:ln>
                          <a:noFill/>
                        </a:ln>
                        <a:solidFill>
                          <a:srgbClr val="FFFFFF"/>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下雨</a:t>
                      </a:r>
                      <a:r>
                        <a:rPr kumimoji="0" lang="en-GB" sz="1100" b="0" i="0" u="none" strike="noStrike" cap="none" normalizeH="0" baseline="0" smtClean="0">
                          <a:ln>
                            <a:noFill/>
                          </a:ln>
                          <a:solidFill>
                            <a:srgbClr val="000000"/>
                          </a:solidFill>
                          <a:effectLst/>
                          <a:latin typeface="Arial" charset="0"/>
                        </a:rPr>
                        <a:t>raining</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英国</a:t>
                      </a:r>
                      <a:r>
                        <a:rPr kumimoji="0" lang="en-GB" sz="1100" b="0" i="0" u="none" strike="noStrike" cap="none" normalizeH="0" baseline="0" smtClean="0">
                          <a:ln>
                            <a:noFill/>
                          </a:ln>
                          <a:solidFill>
                            <a:srgbClr val="000000"/>
                          </a:solidFill>
                          <a:effectLst/>
                          <a:latin typeface="Arial" charset="0"/>
                        </a:rPr>
                        <a:t> Britain (the British empire – hero kingdom)</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100" b="0" i="0" u="none" strike="noStrike" cap="none" normalizeH="0" baseline="0" smtClean="0">
                          <a:ln>
                            <a:noFill/>
                          </a:ln>
                          <a:solidFill>
                            <a:srgbClr val="000000"/>
                          </a:solidFill>
                          <a:effectLst/>
                          <a:latin typeface="Arial" charset="0"/>
                          <a:ea typeface="SimHei" pitchFamily="2" charset="-122"/>
                        </a:rPr>
                        <a:t>苏格兰裙子</a:t>
                      </a:r>
                      <a:r>
                        <a:rPr kumimoji="0" lang="en-GB" sz="1100" b="0" i="0" u="none" strike="noStrike" cap="none" normalizeH="0" baseline="0" smtClean="0">
                          <a:ln>
                            <a:noFill/>
                          </a:ln>
                          <a:solidFill>
                            <a:srgbClr val="000000"/>
                          </a:solidFill>
                          <a:effectLst/>
                          <a:latin typeface="Arial" charset="0"/>
                        </a:rPr>
                        <a:t>Kilt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rgbClr val="000000"/>
                          </a:solidFill>
                          <a:effectLst/>
                          <a:latin typeface="Arial" charset="0"/>
                        </a:rPr>
                        <a:t>(Scottish skirts)</a:t>
                      </a:r>
                      <a:endParaRPr kumimoji="0" lang="en-GB" sz="1100" b="0" i="0" u="none" strike="noStrike" cap="none" normalizeH="0" baseline="0" smtClean="0">
                        <a:ln>
                          <a:noFill/>
                        </a:ln>
                        <a:solidFill>
                          <a:srgbClr val="000000"/>
                        </a:solidFill>
                        <a:effectLst/>
                        <a:latin typeface="Times New Roman" pitchFamily="18" charset="0"/>
                        <a:ea typeface="Batang" pitchFamily="18" charset="-127"/>
                      </a:endParaRPr>
                    </a:p>
                  </a:txBody>
                  <a:tcPr marL="63487" marR="63487"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0579" name="TextBox 3"/>
          <p:cNvSpPr txBox="1">
            <a:spLocks noChangeArrowheads="1"/>
          </p:cNvSpPr>
          <p:nvPr/>
        </p:nvSpPr>
        <p:spPr bwMode="auto">
          <a:xfrm>
            <a:off x="7938" y="11588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sz="2400" b="1"/>
              <a:t>Primary vocab, radicals, sentence structure and story themes </a:t>
            </a:r>
          </a:p>
        </p:txBody>
      </p:sp>
    </p:spTree>
    <p:extLst>
      <p:ext uri="{BB962C8B-B14F-4D97-AF65-F5344CB8AC3E}">
        <p14:creationId xmlns:p14="http://schemas.microsoft.com/office/powerpoint/2010/main" val="3601308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descr="Table with a list of Chinese characters to teach in P4-P7."/>
          <p:cNvGraphicFramePr>
            <a:graphicFrameLocks noGrp="1"/>
          </p:cNvGraphicFramePr>
          <p:nvPr>
            <p:extLst>
              <p:ext uri="{D42A27DB-BD31-4B8C-83A1-F6EECF244321}">
                <p14:modId xmlns:p14="http://schemas.microsoft.com/office/powerpoint/2010/main" val="2606045542"/>
              </p:ext>
            </p:extLst>
          </p:nvPr>
        </p:nvGraphicFramePr>
        <p:xfrm>
          <a:off x="7938" y="0"/>
          <a:ext cx="9136062" cy="6858000"/>
        </p:xfrm>
        <a:graphic>
          <a:graphicData uri="http://schemas.openxmlformats.org/drawingml/2006/table">
            <a:tbl>
              <a:tblPr/>
              <a:tblGrid>
                <a:gridCol w="1735137"/>
                <a:gridCol w="1573213"/>
                <a:gridCol w="2405062"/>
                <a:gridCol w="3422650"/>
              </a:tblGrid>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dirty="0" smtClean="0">
                          <a:ln>
                            <a:noFill/>
                          </a:ln>
                          <a:solidFill>
                            <a:srgbClr val="FFFFFF"/>
                          </a:solidFill>
                          <a:effectLst/>
                          <a:latin typeface="Arial" charset="0"/>
                          <a:ea typeface="SimHei" pitchFamily="2" charset="-122"/>
                        </a:rPr>
                        <a:t>下山</a:t>
                      </a:r>
                      <a:r>
                        <a:rPr kumimoji="0" lang="en-GB" sz="800" b="1" i="0" u="none" strike="noStrike" cap="none" normalizeH="0" baseline="0" dirty="0" smtClean="0">
                          <a:ln>
                            <a:noFill/>
                          </a:ln>
                          <a:solidFill>
                            <a:srgbClr val="FFFFFF"/>
                          </a:solidFill>
                          <a:effectLst/>
                          <a:latin typeface="Arial" charset="0"/>
                        </a:rPr>
                        <a:t>come down the mountain</a:t>
                      </a:r>
                      <a:endParaRPr kumimoji="0" lang="en-GB" sz="800" b="1" i="0" u="none" strike="noStrike" cap="none" normalizeH="0" baseline="0" dirty="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下雨</a:t>
                      </a:r>
                      <a:r>
                        <a:rPr kumimoji="0" lang="en-GB" sz="800" b="1" i="0" u="none" strike="noStrike" cap="none" normalizeH="0" baseline="0" smtClean="0">
                          <a:ln>
                            <a:noFill/>
                          </a:ln>
                          <a:solidFill>
                            <a:srgbClr val="FFFFFF"/>
                          </a:solidFill>
                          <a:effectLst/>
                          <a:latin typeface="Arial" charset="0"/>
                        </a:rPr>
                        <a:t>raining</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英国</a:t>
                      </a:r>
                      <a:r>
                        <a:rPr kumimoji="0" lang="en-GB" sz="800" b="1" i="0" u="none" strike="noStrike" cap="none" normalizeH="0" baseline="0" smtClean="0">
                          <a:ln>
                            <a:noFill/>
                          </a:ln>
                          <a:solidFill>
                            <a:srgbClr val="FFFFFF"/>
                          </a:solidFill>
                          <a:effectLst/>
                          <a:latin typeface="Arial" charset="0"/>
                        </a:rPr>
                        <a:t> Britain (the British empire – hero kingdom)</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苏格兰裙子</a:t>
                      </a:r>
                      <a:r>
                        <a:rPr kumimoji="0" lang="en-GB" sz="800" b="1" i="0" u="none" strike="noStrike" cap="none" normalizeH="0" baseline="0" smtClean="0">
                          <a:ln>
                            <a:noFill/>
                          </a:ln>
                          <a:solidFill>
                            <a:srgbClr val="FFFFFF"/>
                          </a:solidFill>
                          <a:effectLst/>
                          <a:latin typeface="Arial" charset="0"/>
                        </a:rPr>
                        <a:t>Kilt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smtClean="0">
                          <a:ln>
                            <a:noFill/>
                          </a:ln>
                          <a:solidFill>
                            <a:srgbClr val="FFFFFF"/>
                          </a:solidFill>
                          <a:effectLst/>
                          <a:latin typeface="Arial" charset="0"/>
                        </a:rPr>
                        <a:t>(Scottish skirts)</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出口</a:t>
                      </a:r>
                      <a:r>
                        <a:rPr kumimoji="0" lang="en-GB" sz="800" b="1" i="0" u="none" strike="noStrike" cap="none" normalizeH="0" baseline="0" smtClean="0">
                          <a:ln>
                            <a:noFill/>
                          </a:ln>
                          <a:solidFill>
                            <a:srgbClr val="FFFFFF"/>
                          </a:solidFill>
                          <a:effectLst/>
                          <a:latin typeface="Arial" charset="0"/>
                        </a:rPr>
                        <a:t>Exit</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下雪</a:t>
                      </a:r>
                      <a:r>
                        <a:rPr kumimoji="0" lang="en-GB" sz="800" b="0" i="0" u="none" strike="noStrike" cap="none" normalizeH="0" baseline="0" smtClean="0">
                          <a:ln>
                            <a:noFill/>
                          </a:ln>
                          <a:solidFill>
                            <a:srgbClr val="000000"/>
                          </a:solidFill>
                          <a:effectLst/>
                          <a:latin typeface="Arial" charset="0"/>
                        </a:rPr>
                        <a:t>snowing</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德国</a:t>
                      </a:r>
                      <a:r>
                        <a:rPr kumimoji="0" lang="en-GB" sz="800" b="0" i="0" u="none" strike="noStrike" cap="none" normalizeH="0" baseline="0" smtClean="0">
                          <a:ln>
                            <a:noFill/>
                          </a:ln>
                          <a:solidFill>
                            <a:srgbClr val="000000"/>
                          </a:solidFill>
                          <a:effectLst/>
                          <a:latin typeface="Arial" charset="0"/>
                        </a:rPr>
                        <a:t> Germany (why is De?)</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衬衫 </a:t>
                      </a:r>
                      <a:r>
                        <a:rPr kumimoji="0" lang="en-GB" sz="800" b="0" i="0" u="none" strike="noStrike" cap="none" normalizeH="0" baseline="0" smtClean="0">
                          <a:ln>
                            <a:noFill/>
                          </a:ln>
                          <a:solidFill>
                            <a:srgbClr val="000000"/>
                          </a:solidFill>
                          <a:effectLst/>
                          <a:latin typeface="Arial" charset="0"/>
                        </a:rPr>
                        <a:t>Shirt</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唱</a:t>
                      </a:r>
                      <a:r>
                        <a:rPr kumimoji="0" lang="en-GB" sz="800" b="1" i="0" u="none" strike="noStrike" cap="none" normalizeH="0" baseline="0" smtClean="0">
                          <a:ln>
                            <a:noFill/>
                          </a:ln>
                          <a:solidFill>
                            <a:srgbClr val="FFFFFF"/>
                          </a:solidFill>
                          <a:effectLst/>
                          <a:latin typeface="Arial" charset="0"/>
                        </a:rPr>
                        <a:t> Sing</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雪人</a:t>
                      </a:r>
                      <a:r>
                        <a:rPr kumimoji="0" lang="en-GB" sz="800" b="0" i="0" u="none" strike="noStrike" cap="none" normalizeH="0" baseline="0" smtClean="0">
                          <a:ln>
                            <a:noFill/>
                          </a:ln>
                          <a:solidFill>
                            <a:srgbClr val="000000"/>
                          </a:solidFill>
                          <a:effectLst/>
                          <a:latin typeface="Arial" charset="0"/>
                        </a:rPr>
                        <a:t>snowman</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日本</a:t>
                      </a:r>
                      <a:r>
                        <a:rPr kumimoji="0" lang="en-GB" sz="800" b="0" i="0" u="none" strike="noStrike" cap="none" normalizeH="0" baseline="0" smtClean="0">
                          <a:ln>
                            <a:noFill/>
                          </a:ln>
                          <a:solidFill>
                            <a:srgbClr val="000000"/>
                          </a:solidFill>
                          <a:effectLst/>
                          <a:latin typeface="Arial" charset="0"/>
                        </a:rPr>
                        <a:t> Japan (the foundation of the sun)</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T</a:t>
                      </a:r>
                      <a:r>
                        <a:rPr kumimoji="0" lang="zh-CN" sz="800" b="0" i="0" u="none" strike="noStrike" cap="none" normalizeH="0" baseline="0" smtClean="0">
                          <a:ln>
                            <a:noFill/>
                          </a:ln>
                          <a:solidFill>
                            <a:srgbClr val="000000"/>
                          </a:solidFill>
                          <a:effectLst/>
                          <a:latin typeface="Arial" charset="0"/>
                          <a:ea typeface="SimHei" pitchFamily="2" charset="-122"/>
                        </a:rPr>
                        <a:t>恤衫 </a:t>
                      </a:r>
                      <a:r>
                        <a:rPr kumimoji="0" lang="en-GB" sz="800" b="0" i="0" u="none" strike="noStrike" cap="none" normalizeH="0" baseline="0" smtClean="0">
                          <a:ln>
                            <a:noFill/>
                          </a:ln>
                          <a:solidFill>
                            <a:srgbClr val="000000"/>
                          </a:solidFill>
                          <a:effectLst/>
                          <a:latin typeface="Arial" charset="0"/>
                        </a:rPr>
                        <a:t>T shirt</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木</a:t>
                      </a:r>
                      <a:r>
                        <a:rPr kumimoji="0" lang="en-GB" sz="800" b="1" i="0" u="none" strike="noStrike" cap="none" normalizeH="0" baseline="0" smtClean="0">
                          <a:ln>
                            <a:noFill/>
                          </a:ln>
                          <a:solidFill>
                            <a:srgbClr val="FFFFFF"/>
                          </a:solidFill>
                          <a:effectLst/>
                          <a:latin typeface="Arial" charset="0"/>
                        </a:rPr>
                        <a:t> Tree</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水</a:t>
                      </a:r>
                      <a:r>
                        <a:rPr kumimoji="0" lang="en-GB" sz="800" b="0" i="0" u="none" strike="noStrike" cap="none" normalizeH="0" baseline="0" smtClean="0">
                          <a:ln>
                            <a:noFill/>
                          </a:ln>
                          <a:solidFill>
                            <a:srgbClr val="000000"/>
                          </a:solidFill>
                          <a:effectLst/>
                          <a:latin typeface="Arial" charset="0"/>
                        </a:rPr>
                        <a:t> water</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苏格兰 </a:t>
                      </a:r>
                      <a:r>
                        <a:rPr kumimoji="0" lang="en-GB" sz="800" b="0" i="0" u="none" strike="noStrike" cap="none" normalizeH="0" baseline="0" smtClean="0">
                          <a:ln>
                            <a:noFill/>
                          </a:ln>
                          <a:solidFill>
                            <a:srgbClr val="000000"/>
                          </a:solidFill>
                          <a:effectLst/>
                          <a:latin typeface="Arial" charset="0"/>
                        </a:rPr>
                        <a:t>Scotland (come back to life, tartan, peaceful, orchid)</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Read the story and fill in the gaps using Chinese characters from a bank of words.</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林</a:t>
                      </a:r>
                      <a:r>
                        <a:rPr kumimoji="0" lang="en-GB" sz="800" b="1" i="0" u="none" strike="noStrike" cap="none" normalizeH="0" baseline="0" smtClean="0">
                          <a:ln>
                            <a:noFill/>
                          </a:ln>
                          <a:solidFill>
                            <a:srgbClr val="FFFFFF"/>
                          </a:solidFill>
                          <a:effectLst/>
                          <a:latin typeface="Arial" charset="0"/>
                        </a:rPr>
                        <a:t> Wood</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冰</a:t>
                      </a:r>
                      <a:r>
                        <a:rPr kumimoji="0" lang="en-GB" sz="800" b="0" i="0" u="none" strike="noStrike" cap="none" normalizeH="0" baseline="0" smtClean="0">
                          <a:ln>
                            <a:noFill/>
                          </a:ln>
                          <a:solidFill>
                            <a:srgbClr val="000000"/>
                          </a:solidFill>
                          <a:effectLst/>
                          <a:latin typeface="Arial" charset="0"/>
                        </a:rPr>
                        <a:t> ice</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房子</a:t>
                      </a:r>
                      <a:r>
                        <a:rPr kumimoji="0" lang="en-GB" sz="800" b="0" i="0" u="none" strike="noStrike" cap="none" normalizeH="0" baseline="0" smtClean="0">
                          <a:ln>
                            <a:noFill/>
                          </a:ln>
                          <a:solidFill>
                            <a:srgbClr val="000000"/>
                          </a:solidFill>
                          <a:effectLst/>
                          <a:latin typeface="Arial" charset="0"/>
                        </a:rPr>
                        <a:t> house (how a house is built – bricks)</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rowSpan="1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 </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森</a:t>
                      </a:r>
                      <a:r>
                        <a:rPr kumimoji="0" lang="en-GB" sz="800" b="1" i="0" u="none" strike="noStrike" cap="none" normalizeH="0" baseline="0" smtClean="0">
                          <a:ln>
                            <a:noFill/>
                          </a:ln>
                          <a:solidFill>
                            <a:srgbClr val="FFFFFF"/>
                          </a:solidFill>
                          <a:effectLst/>
                          <a:latin typeface="Arial" charset="0"/>
                        </a:rPr>
                        <a:t> Forest</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冷</a:t>
                      </a:r>
                      <a:r>
                        <a:rPr kumimoji="0" lang="en-GB" sz="800" b="0" i="0" u="none" strike="noStrike" cap="none" normalizeH="0" baseline="0" smtClean="0">
                          <a:ln>
                            <a:noFill/>
                          </a:ln>
                          <a:solidFill>
                            <a:srgbClr val="000000"/>
                          </a:solidFill>
                          <a:effectLst/>
                          <a:latin typeface="Arial" charset="0"/>
                        </a:rPr>
                        <a:t>cold</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我住在小的房子  </a:t>
                      </a:r>
                      <a:r>
                        <a:rPr kumimoji="0" lang="en-GB" sz="800" b="0" i="0" u="none" strike="noStrike" cap="none" normalizeH="0" baseline="0" smtClean="0">
                          <a:ln>
                            <a:noFill/>
                          </a:ln>
                          <a:solidFill>
                            <a:srgbClr val="000000"/>
                          </a:solidFill>
                          <a:effectLst/>
                          <a:latin typeface="Arial" charset="0"/>
                        </a:rPr>
                        <a:t>I live in a small house</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en-GB"/>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人</a:t>
                      </a:r>
                      <a:r>
                        <a:rPr kumimoji="0" lang="en-GB" sz="800" b="1" i="0" u="none" strike="noStrike" cap="none" normalizeH="0" baseline="0" smtClean="0">
                          <a:ln>
                            <a:noFill/>
                          </a:ln>
                          <a:solidFill>
                            <a:srgbClr val="FFFFFF"/>
                          </a:solidFill>
                          <a:effectLst/>
                          <a:latin typeface="Arial" charset="0"/>
                        </a:rPr>
                        <a:t> person/people</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热</a:t>
                      </a:r>
                      <a:r>
                        <a:rPr kumimoji="0" lang="en-GB" sz="800" b="0" i="0" u="none" strike="noStrike" cap="none" normalizeH="0" baseline="0" smtClean="0">
                          <a:ln>
                            <a:noFill/>
                          </a:ln>
                          <a:solidFill>
                            <a:srgbClr val="000000"/>
                          </a:solidFill>
                          <a:effectLst/>
                          <a:latin typeface="Arial" charset="0"/>
                        </a:rPr>
                        <a:t>hot</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dirty="0" smtClean="0">
                          <a:ln>
                            <a:noFill/>
                          </a:ln>
                          <a:solidFill>
                            <a:srgbClr val="000000"/>
                          </a:solidFill>
                          <a:effectLst/>
                          <a:latin typeface="Arial" charset="0"/>
                          <a:ea typeface="SimHei" pitchFamily="2" charset="-122"/>
                        </a:rPr>
                        <a:t>我住在大的房子 </a:t>
                      </a:r>
                      <a:r>
                        <a:rPr kumimoji="0" lang="en-GB" sz="800" b="0" i="0" u="none" strike="noStrike" cap="none" normalizeH="0" baseline="0" dirty="0" smtClean="0">
                          <a:ln>
                            <a:noFill/>
                          </a:ln>
                          <a:solidFill>
                            <a:srgbClr val="000000"/>
                          </a:solidFill>
                          <a:effectLst/>
                          <a:latin typeface="Arial" charset="0"/>
                        </a:rPr>
                        <a:t>I live in a big house </a:t>
                      </a:r>
                      <a:endParaRPr kumimoji="0" lang="en-GB" sz="800" b="0" i="0" u="none" strike="noStrike" cap="none" normalizeH="0" baseline="0" dirty="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GB"/>
                    </a:p>
                  </a:txBody>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休 </a:t>
                      </a:r>
                      <a:r>
                        <a:rPr kumimoji="0" lang="en-GB" sz="800" b="1" i="0" u="none" strike="noStrike" cap="none" normalizeH="0" baseline="0" smtClean="0">
                          <a:ln>
                            <a:noFill/>
                          </a:ln>
                          <a:solidFill>
                            <a:srgbClr val="FFFFFF"/>
                          </a:solidFill>
                          <a:effectLst/>
                          <a:latin typeface="Arial" charset="0"/>
                        </a:rPr>
                        <a:t>rest (the concept of a rest under a tree)</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茶 </a:t>
                      </a:r>
                      <a:r>
                        <a:rPr kumimoji="0" lang="en-GB" sz="800" b="0" i="0" u="none" strike="noStrike" cap="none" normalizeH="0" baseline="0" smtClean="0">
                          <a:ln>
                            <a:noFill/>
                          </a:ln>
                          <a:solidFill>
                            <a:srgbClr val="000000"/>
                          </a:solidFill>
                          <a:effectLst/>
                          <a:latin typeface="Arial" charset="0"/>
                        </a:rPr>
                        <a:t>tea (the story of tea)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我家在苏格兰</a:t>
                      </a:r>
                      <a:r>
                        <a:rPr kumimoji="0" lang="en-GB" sz="800" b="0" i="0" u="none" strike="noStrike" cap="none" normalizeH="0" baseline="0" smtClean="0">
                          <a:ln>
                            <a:noFill/>
                          </a:ln>
                          <a:solidFill>
                            <a:srgbClr val="000000"/>
                          </a:solidFill>
                          <a:effectLst/>
                          <a:latin typeface="Arial" charset="0"/>
                        </a:rPr>
                        <a:t>  My family is in Scotland</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en-GB"/>
                    </a:p>
                  </a:txBody>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小</a:t>
                      </a:r>
                      <a:r>
                        <a:rPr kumimoji="0" lang="en-GB" sz="800" b="1" i="0" u="none" strike="noStrike" cap="none" normalizeH="0" baseline="0" smtClean="0">
                          <a:ln>
                            <a:noFill/>
                          </a:ln>
                          <a:solidFill>
                            <a:srgbClr val="FFFFFF"/>
                          </a:solidFill>
                          <a:effectLst/>
                          <a:latin typeface="Arial" charset="0"/>
                        </a:rPr>
                        <a:t> small</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可乐 </a:t>
                      </a:r>
                      <a:r>
                        <a:rPr kumimoji="0" lang="en-GB" sz="800" b="0" i="0" u="none" strike="noStrike" cap="none" normalizeH="0" baseline="0" smtClean="0">
                          <a:ln>
                            <a:noFill/>
                          </a:ln>
                          <a:solidFill>
                            <a:srgbClr val="000000"/>
                          </a:solidFill>
                          <a:effectLst/>
                          <a:latin typeface="Arial" charset="0"/>
                        </a:rPr>
                        <a:t>cola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我爱我的家．</a:t>
                      </a:r>
                      <a:r>
                        <a:rPr kumimoji="0" lang="en-GB" sz="800" b="0" i="0" u="none" strike="noStrike" cap="none" normalizeH="0" baseline="0" smtClean="0">
                          <a:ln>
                            <a:noFill/>
                          </a:ln>
                          <a:solidFill>
                            <a:srgbClr val="000000"/>
                          </a:solidFill>
                          <a:effectLst/>
                          <a:latin typeface="Arial" charset="0"/>
                        </a:rPr>
                        <a:t>I love my family</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GB"/>
                    </a:p>
                  </a:txBody>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小人</a:t>
                      </a:r>
                      <a:r>
                        <a:rPr kumimoji="0" lang="en-GB" sz="800" b="1" i="0" u="none" strike="noStrike" cap="none" normalizeH="0" baseline="0" smtClean="0">
                          <a:ln>
                            <a:noFill/>
                          </a:ln>
                          <a:solidFill>
                            <a:srgbClr val="FFFFFF"/>
                          </a:solidFill>
                          <a:effectLst/>
                          <a:latin typeface="Arial" charset="0"/>
                        </a:rPr>
                        <a:t>mean people (not a gentle kind person)</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我叫</a:t>
                      </a:r>
                      <a:r>
                        <a:rPr kumimoji="0" lang="en-GB" sz="800" b="0" i="0" u="none" strike="noStrike" cap="none" normalizeH="0" baseline="0" smtClean="0">
                          <a:ln>
                            <a:noFill/>
                          </a:ln>
                          <a:solidFill>
                            <a:srgbClr val="000000"/>
                          </a:solidFill>
                          <a:effectLst/>
                          <a:latin typeface="Arial" charset="0"/>
                        </a:rPr>
                        <a:t> I’m called</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我喜欢茶</a:t>
                      </a:r>
                      <a:r>
                        <a:rPr kumimoji="0" lang="en-GB" sz="800" b="0" i="0" u="none" strike="noStrike" cap="none" normalizeH="0" baseline="0" smtClean="0">
                          <a:ln>
                            <a:noFill/>
                          </a:ln>
                          <a:solidFill>
                            <a:srgbClr val="000000"/>
                          </a:solidFill>
                          <a:effectLst/>
                          <a:latin typeface="Arial" charset="0"/>
                        </a:rPr>
                        <a:t> I like tea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en-GB"/>
                    </a:p>
                  </a:txBody>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心</a:t>
                      </a:r>
                      <a:r>
                        <a:rPr kumimoji="0" lang="en-GB" sz="800" b="1" i="0" u="none" strike="noStrike" cap="none" normalizeH="0" baseline="0" smtClean="0">
                          <a:ln>
                            <a:noFill/>
                          </a:ln>
                          <a:solidFill>
                            <a:srgbClr val="FFFFFF"/>
                          </a:solidFill>
                          <a:effectLst/>
                          <a:latin typeface="Arial" charset="0"/>
                        </a:rPr>
                        <a:t> heart</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我九岁</a:t>
                      </a:r>
                      <a:r>
                        <a:rPr kumimoji="0" lang="en-GB" sz="800" b="0" i="0" u="none" strike="noStrike" cap="none" normalizeH="0" baseline="0" smtClean="0">
                          <a:ln>
                            <a:noFill/>
                          </a:ln>
                          <a:solidFill>
                            <a:srgbClr val="000000"/>
                          </a:solidFill>
                          <a:effectLst/>
                          <a:latin typeface="Arial" charset="0"/>
                        </a:rPr>
                        <a:t> I’m nine.</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我喜欢可乐</a:t>
                      </a:r>
                      <a:r>
                        <a:rPr kumimoji="0" lang="en-GB" sz="800" b="0" i="0" u="none" strike="noStrike" cap="none" normalizeH="0" baseline="0" smtClean="0">
                          <a:ln>
                            <a:noFill/>
                          </a:ln>
                          <a:solidFill>
                            <a:srgbClr val="000000"/>
                          </a:solidFill>
                          <a:effectLst/>
                          <a:latin typeface="Arial" charset="0"/>
                        </a:rPr>
                        <a:t> I like cola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GB"/>
                    </a:p>
                  </a:txBody>
                  <a:tcPr/>
                </a:tc>
              </a:tr>
              <a:tr h="304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小心</a:t>
                      </a:r>
                      <a:r>
                        <a:rPr kumimoji="0" lang="en-GB" sz="800" b="1" i="0" u="none" strike="noStrike" cap="none" normalizeH="0" baseline="0" smtClean="0">
                          <a:ln>
                            <a:noFill/>
                          </a:ln>
                          <a:solidFill>
                            <a:srgbClr val="FFFFFF"/>
                          </a:solidFill>
                          <a:effectLst/>
                          <a:latin typeface="Arial" charset="0"/>
                        </a:rPr>
                        <a:t> careful</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我爱可乐</a:t>
                      </a:r>
                      <a:r>
                        <a:rPr kumimoji="0" lang="en-GB" sz="800" b="0" i="0" u="none" strike="noStrike" cap="none" normalizeH="0" baseline="0" smtClean="0">
                          <a:ln>
                            <a:noFill/>
                          </a:ln>
                          <a:solidFill>
                            <a:srgbClr val="000000"/>
                          </a:solidFill>
                          <a:effectLst/>
                          <a:latin typeface="Arial" charset="0"/>
                        </a:rPr>
                        <a:t> I love cola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我在喝茶</a:t>
                      </a:r>
                      <a:r>
                        <a:rPr kumimoji="0" lang="en-GB" sz="800" b="0" i="0" u="none" strike="noStrike" cap="none" normalizeH="0" baseline="0" smtClean="0">
                          <a:ln>
                            <a:noFill/>
                          </a:ln>
                          <a:solidFill>
                            <a:srgbClr val="000000"/>
                          </a:solidFill>
                          <a:effectLst/>
                          <a:latin typeface="Arial" charset="0"/>
                        </a:rPr>
                        <a:t> I am drinking tea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en-GB"/>
                    </a:p>
                  </a:txBody>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小孩</a:t>
                      </a:r>
                      <a:r>
                        <a:rPr kumimoji="0" lang="en-GB" sz="800" b="1" i="0" u="none" strike="noStrike" cap="none" normalizeH="0" baseline="0" smtClean="0">
                          <a:ln>
                            <a:noFill/>
                          </a:ln>
                          <a:solidFill>
                            <a:srgbClr val="FFFFFF"/>
                          </a:solidFill>
                          <a:effectLst/>
                          <a:latin typeface="Arial" charset="0"/>
                        </a:rPr>
                        <a:t> child/children</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我不爱可乐</a:t>
                      </a:r>
                      <a:endParaRPr kumimoji="0" lang="en-GB" sz="800" b="0" i="0" u="none" strike="noStrike" cap="none" normalizeH="0" baseline="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I don’t love cola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我喜欢喝中国茶也喜欢喝英国茶</a:t>
                      </a:r>
                      <a:endParaRPr kumimoji="0" lang="en-GB" sz="800" b="0" i="0" u="none" strike="noStrike" cap="none" normalizeH="0" baseline="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I like drinking Chinese tea as well as British tea.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GB"/>
                    </a:p>
                  </a:txBody>
                  <a:tcPr/>
                </a:tc>
              </a:tr>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1" i="0" u="none" strike="noStrike" cap="none" normalizeH="0" baseline="0" smtClean="0">
                          <a:ln>
                            <a:noFill/>
                          </a:ln>
                          <a:solidFill>
                            <a:srgbClr val="FFFFFF"/>
                          </a:solidFill>
                          <a:effectLst/>
                          <a:latin typeface="Arial" charset="0"/>
                          <a:ea typeface="SimHei" pitchFamily="2" charset="-122"/>
                        </a:rPr>
                        <a:t>尖</a:t>
                      </a:r>
                      <a:r>
                        <a:rPr kumimoji="0" lang="en-GB" sz="800" b="1" i="0" u="none" strike="noStrike" cap="none" normalizeH="0" baseline="0" smtClean="0">
                          <a:ln>
                            <a:noFill/>
                          </a:ln>
                          <a:solidFill>
                            <a:srgbClr val="FFFFFF"/>
                          </a:solidFill>
                          <a:effectLst/>
                          <a:latin typeface="Arial" charset="0"/>
                        </a:rPr>
                        <a:t> sharp/pointed</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我爱冰可乐，冰可乐很冷</a:t>
                      </a:r>
                      <a:endParaRPr kumimoji="0" lang="en-GB" sz="800" b="0" i="0" u="none" strike="noStrike" cap="none" normalizeH="0" baseline="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I love iced cola, iced cola is very cold</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下雪时我喝中国茶</a:t>
                      </a:r>
                      <a:endParaRPr kumimoji="0" lang="en-GB" sz="800" b="0" i="0" u="none" strike="noStrike" cap="none" normalizeH="0" baseline="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When it’s snowing, I drink Chinese tea.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en-GB"/>
                    </a:p>
                  </a:txBody>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smtClean="0">
                          <a:ln>
                            <a:noFill/>
                          </a:ln>
                          <a:solidFill>
                            <a:srgbClr val="FFFFFF"/>
                          </a:solidFill>
                          <a:effectLst/>
                          <a:latin typeface="Arial" charset="0"/>
                        </a:rPr>
                        <a:t> </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我也爱茶， 茶很热</a:t>
                      </a:r>
                      <a:r>
                        <a:rPr kumimoji="0" lang="en-GB" sz="800" b="0" i="0" u="none" strike="noStrike" cap="none" normalizeH="0" baseline="0" smtClean="0">
                          <a:ln>
                            <a:noFill/>
                          </a:ln>
                          <a:solidFill>
                            <a:srgbClr val="000000"/>
                          </a:solidFill>
                          <a:effectLst/>
                          <a:latin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I also love tea, tea is very hot.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 </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下雨时我喝英国茶</a:t>
                      </a:r>
                      <a:r>
                        <a:rPr kumimoji="0" lang="en-GB" sz="800" b="0" i="0" u="none" strike="noStrike" cap="none" normalizeH="0" baseline="0" smtClean="0">
                          <a:ln>
                            <a:noFill/>
                          </a:ln>
                          <a:solidFill>
                            <a:srgbClr val="000000"/>
                          </a:solidFill>
                          <a:effectLst/>
                          <a:latin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When it’s raining, I drink British tea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vMerge="1">
                  <a:txBody>
                    <a:bodyPr/>
                    <a:lstStyle/>
                    <a:p>
                      <a:endParaRPr lang="en-GB"/>
                    </a:p>
                  </a:txBody>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smtClean="0">
                          <a:ln>
                            <a:noFill/>
                          </a:ln>
                          <a:solidFill>
                            <a:srgbClr val="FFFFFF"/>
                          </a:solidFill>
                          <a:effectLst/>
                          <a:latin typeface="Arial" charset="0"/>
                        </a:rPr>
                        <a:t> </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我的笔尖</a:t>
                      </a:r>
                      <a:endParaRPr kumimoji="0" lang="en-GB" sz="800" b="0" i="0" u="none" strike="noStrike" cap="none" normalizeH="0" baseline="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My pen is sharp.</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800" b="0" i="0" u="none" strike="noStrike" cap="none" normalizeH="0" baseline="0" smtClean="0">
                          <a:ln>
                            <a:noFill/>
                          </a:ln>
                          <a:solidFill>
                            <a:srgbClr val="000000"/>
                          </a:solidFill>
                          <a:effectLst/>
                          <a:latin typeface="Arial" charset="0"/>
                          <a:ea typeface="SimHei" pitchFamily="2" charset="-122"/>
                        </a:rPr>
                        <a:t>下雪很冷但有时不冷</a:t>
                      </a:r>
                      <a:endParaRPr kumimoji="0" lang="en-GB" sz="800" b="0" i="0" u="none" strike="noStrike" cap="none" normalizeH="0" baseline="0" smtClean="0">
                        <a:ln>
                          <a:noFill/>
                        </a:ln>
                        <a:solidFill>
                          <a:srgbClr val="000000"/>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Snow is very cold, but sometimes snow is not very cold.</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vMerge="1">
                  <a:txBody>
                    <a:bodyPr/>
                    <a:lstStyle/>
                    <a:p>
                      <a:endParaRPr lang="en-GB"/>
                    </a:p>
                  </a:txBody>
                  <a:tcPr/>
                </a:tc>
              </a:tr>
              <a:tr h="152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smtClean="0">
                          <a:ln>
                            <a:noFill/>
                          </a:ln>
                          <a:solidFill>
                            <a:srgbClr val="FFFFFF"/>
                          </a:solidFill>
                          <a:effectLst/>
                          <a:latin typeface="Arial" charset="0"/>
                        </a:rPr>
                        <a:t>P4  - theme</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P5 - theme</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P6 - theme</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P7 - theme</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1" i="0" u="none" strike="noStrike" cap="none" normalizeH="0" baseline="0" smtClean="0">
                          <a:ln>
                            <a:noFill/>
                          </a:ln>
                          <a:solidFill>
                            <a:srgbClr val="FFFFFF"/>
                          </a:solidFill>
                          <a:effectLst/>
                          <a:latin typeface="Arial" charset="0"/>
                        </a:rPr>
                        <a:t>Meeting a panda in Edinburgh Zoo</a:t>
                      </a:r>
                      <a:endParaRPr kumimoji="0" lang="en-GB" sz="800" b="1" i="0" u="none" strike="noStrike" cap="none" normalizeH="0" baseline="0" smtClean="0">
                        <a:ln>
                          <a:noFill/>
                        </a:ln>
                        <a:solidFill>
                          <a:srgbClr val="FFFFFF"/>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Celebrating in China e.g. birthdays, festivals, etc.</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Silk Road which is continued to P7 (link to Europe)</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smtClean="0">
                          <a:ln>
                            <a:noFill/>
                          </a:ln>
                          <a:solidFill>
                            <a:srgbClr val="000000"/>
                          </a:solidFill>
                          <a:effectLst/>
                          <a:latin typeface="Arial" charset="0"/>
                        </a:rPr>
                        <a:t>Silk Road linked to art, landscape (mountains, water, rivers ) and belief systems in China</a:t>
                      </a:r>
                      <a:endParaRPr kumimoji="0" lang="en-GB" sz="800" b="0" i="0" u="none" strike="noStrike" cap="none" normalizeH="0" baseline="0" smtClean="0">
                        <a:ln>
                          <a:noFill/>
                        </a:ln>
                        <a:solidFill>
                          <a:srgbClr val="000000"/>
                        </a:solidFill>
                        <a:effectLst/>
                        <a:latin typeface="Times New Roman" pitchFamily="18" charset="0"/>
                        <a:ea typeface="Batang" pitchFamily="18" charset="-127"/>
                      </a:endParaRPr>
                    </a:p>
                  </a:txBody>
                  <a:tcPr marL="43516" marR="4351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8097774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7" descr="Photo of Chinese bru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TextBox 3"/>
          <p:cNvSpPr txBox="1"/>
          <p:nvPr/>
        </p:nvSpPr>
        <p:spPr>
          <a:xfrm>
            <a:off x="2771800" y="3072348"/>
            <a:ext cx="4032448" cy="3785652"/>
          </a:xfrm>
          <a:prstGeom prst="rect">
            <a:avLst/>
          </a:prstGeom>
          <a:noFill/>
        </p:spPr>
        <p:txBody>
          <a:bodyPr wrap="square" rtlCol="0">
            <a:spAutoFit/>
          </a:bodyPr>
          <a:lstStyle/>
          <a:p>
            <a:pPr algn="ctr"/>
            <a:r>
              <a:rPr lang="en-GB" sz="8000" dirty="0" smtClean="0">
                <a:solidFill>
                  <a:schemeClr val="bg1"/>
                </a:solidFill>
                <a:effectLst>
                  <a:outerShdw blurRad="38100" dist="38100" dir="2700000" algn="tl">
                    <a:srgbClr val="000000">
                      <a:alpha val="43137"/>
                    </a:srgbClr>
                  </a:outerShdw>
                </a:effectLst>
                <a:latin typeface="Calibri" panose="020F0502020204030204" pitchFamily="34" charset="0"/>
              </a:rPr>
              <a:t>How will we do this?</a:t>
            </a:r>
            <a:endParaRPr lang="en-GB" sz="8000"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Tree>
    <p:extLst>
      <p:ext uri="{BB962C8B-B14F-4D97-AF65-F5344CB8AC3E}">
        <p14:creationId xmlns:p14="http://schemas.microsoft.com/office/powerpoint/2010/main" val="379983028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Screen shot of SCILT's 1+2 webpage."/>
          <p:cNvPicPr>
            <a:picLocks noChangeAspect="1" noChangeArrowheads="1"/>
          </p:cNvPicPr>
          <p:nvPr/>
        </p:nvPicPr>
        <p:blipFill>
          <a:blip r:embed="rId3">
            <a:extLst>
              <a:ext uri="{28A0092B-C50C-407E-A947-70E740481C1C}">
                <a14:useLocalDpi xmlns:a14="http://schemas.microsoft.com/office/drawing/2010/main" val="0"/>
              </a:ext>
            </a:extLst>
          </a:blip>
          <a:srcRect l="17944" t="17188" r="19141" b="7552"/>
          <a:stretch>
            <a:fillRect/>
          </a:stretch>
        </p:blipFill>
        <p:spPr bwMode="auto">
          <a:xfrm>
            <a:off x="0" y="0"/>
            <a:ext cx="916305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0051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395288" y="2205038"/>
            <a:ext cx="8229600" cy="3887787"/>
          </a:xfrm>
        </p:spPr>
        <p:txBody>
          <a:bodyPr/>
          <a:lstStyle/>
          <a:p>
            <a:pPr marL="0" indent="0"/>
            <a:endParaRPr lang="en-GB" altLang="en-US" sz="2000" dirty="0" smtClean="0"/>
          </a:p>
          <a:p>
            <a:endParaRPr lang="en-GB" altLang="en-US" sz="1000" dirty="0" smtClean="0"/>
          </a:p>
          <a:p>
            <a:pPr>
              <a:buFontTx/>
              <a:buChar char="•"/>
            </a:pPr>
            <a:r>
              <a:rPr lang="en-GB" altLang="en-US" sz="2000" dirty="0" smtClean="0">
                <a:solidFill>
                  <a:srgbClr val="660066"/>
                </a:solidFill>
              </a:rPr>
              <a:t>More depth, challenge, variety of contexts; ensure progression in all 4 skills;  develop learner confidence in self/peer evaluation, error correction and independent learning </a:t>
            </a:r>
            <a:endParaRPr lang="en-GB" altLang="en-US" sz="1000" dirty="0" smtClean="0">
              <a:solidFill>
                <a:srgbClr val="660066"/>
              </a:solidFill>
            </a:endParaRPr>
          </a:p>
          <a:p>
            <a:endParaRPr lang="en-GB" altLang="en-US" sz="2000" dirty="0" smtClean="0"/>
          </a:p>
          <a:p>
            <a:pPr>
              <a:buFontTx/>
              <a:buChar char="•"/>
            </a:pPr>
            <a:r>
              <a:rPr lang="en-GB" altLang="en-US" sz="2000" dirty="0" smtClean="0"/>
              <a:t>No expectation that all primary teachers will have to be MLPS trained in traditional sense.  Key element is basic language+ showing them how good primary pedagogy is perfect when applied to ML.  </a:t>
            </a:r>
          </a:p>
          <a:p>
            <a:pPr>
              <a:buFontTx/>
              <a:buChar char="•"/>
            </a:pPr>
            <a:endParaRPr lang="en-GB" altLang="en-US" sz="1800" dirty="0" smtClean="0">
              <a:solidFill>
                <a:srgbClr val="660066"/>
              </a:solidFill>
            </a:endParaRPr>
          </a:p>
          <a:p>
            <a:pPr>
              <a:buFontTx/>
              <a:buChar char="•"/>
            </a:pPr>
            <a:endParaRPr lang="en-GB" altLang="en-US" sz="2400" dirty="0" smtClean="0"/>
          </a:p>
          <a:p>
            <a:pPr>
              <a:buFontTx/>
              <a:buChar char="•"/>
            </a:pPr>
            <a:endParaRPr lang="en-GB" altLang="en-US" sz="2400" dirty="0" smtClean="0"/>
          </a:p>
        </p:txBody>
      </p:sp>
      <p:sp>
        <p:nvSpPr>
          <p:cNvPr id="3" name="Title 2"/>
          <p:cNvSpPr>
            <a:spLocks noGrp="1"/>
          </p:cNvSpPr>
          <p:nvPr>
            <p:ph type="title"/>
          </p:nvPr>
        </p:nvSpPr>
        <p:spPr>
          <a:xfrm>
            <a:off x="467544" y="1196975"/>
            <a:ext cx="8157344" cy="1367929"/>
          </a:xfrm>
        </p:spPr>
        <p:txBody>
          <a:bodyPr/>
          <a:lstStyle/>
          <a:p>
            <a:pPr>
              <a:defRPr/>
            </a:pPr>
            <a:r>
              <a:rPr lang="en-GB" sz="3600" dirty="0" smtClean="0"/>
              <a:t> What do we mean by 1+2?</a:t>
            </a:r>
            <a:endParaRPr lang="en-GB" sz="3600" dirty="0"/>
          </a:p>
        </p:txBody>
      </p:sp>
    </p:spTree>
    <p:extLst>
      <p:ext uri="{BB962C8B-B14F-4D97-AF65-F5344CB8AC3E}">
        <p14:creationId xmlns:p14="http://schemas.microsoft.com/office/powerpoint/2010/main" val="1120888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Content Placeholder 1"/>
          <p:cNvSpPr>
            <a:spLocks noGrp="1"/>
          </p:cNvSpPr>
          <p:nvPr>
            <p:ph idx="1"/>
          </p:nvPr>
        </p:nvSpPr>
        <p:spPr>
          <a:xfrm>
            <a:off x="395288" y="1989138"/>
            <a:ext cx="8229600" cy="4464050"/>
          </a:xfrm>
        </p:spPr>
        <p:txBody>
          <a:bodyPr/>
          <a:lstStyle/>
          <a:p>
            <a:pPr marL="0" indent="0"/>
            <a:endParaRPr lang="en-GB" altLang="en-US" sz="1000" dirty="0" smtClean="0">
              <a:solidFill>
                <a:srgbClr val="660066"/>
              </a:solidFill>
            </a:endParaRPr>
          </a:p>
          <a:p>
            <a:pPr marL="0" indent="0">
              <a:buFontTx/>
              <a:buChar char="•"/>
            </a:pPr>
            <a:r>
              <a:rPr lang="en-GB" altLang="en-US" sz="1800" dirty="0" smtClean="0"/>
              <a:t>L3 does not have to take the form of an IDL project.  It can be introduced through a variety of approaches such as inserts, IDL, SQA Languages for Life and Work Award as long as…</a:t>
            </a:r>
            <a:r>
              <a:rPr lang="en-GB" altLang="en-US" sz="1800" dirty="0" smtClean="0">
                <a:solidFill>
                  <a:srgbClr val="CC0066"/>
                </a:solidFill>
              </a:rPr>
              <a:t>there are clear opportunities for language learning and for progression.</a:t>
            </a:r>
          </a:p>
          <a:p>
            <a:pPr marL="0" indent="0"/>
            <a:endParaRPr lang="en-GB" altLang="en-US" sz="1800" dirty="0" smtClean="0"/>
          </a:p>
          <a:p>
            <a:pPr marL="0" indent="0">
              <a:buFontTx/>
              <a:buChar char="•"/>
            </a:pPr>
            <a:r>
              <a:rPr lang="en-GB" altLang="en-US" sz="1800" dirty="0" smtClean="0"/>
              <a:t>The </a:t>
            </a:r>
            <a:r>
              <a:rPr lang="en-GB" altLang="en-US" sz="1800" dirty="0" smtClean="0">
                <a:solidFill>
                  <a:srgbClr val="CC0066"/>
                </a:solidFill>
              </a:rPr>
              <a:t>choice</a:t>
            </a:r>
            <a:r>
              <a:rPr lang="en-GB" altLang="en-US" sz="1800" dirty="0" smtClean="0"/>
              <a:t> of language for L3 is for schools to decide, based on the needs of the learning community and skills of staff. </a:t>
            </a:r>
          </a:p>
          <a:p>
            <a:pPr marL="0" indent="0"/>
            <a:endParaRPr lang="en-GB" altLang="en-US" sz="1800" dirty="0" smtClean="0">
              <a:solidFill>
                <a:srgbClr val="660066"/>
              </a:solidFill>
            </a:endParaRPr>
          </a:p>
          <a:p>
            <a:pPr marL="0" indent="0">
              <a:buFontTx/>
              <a:buChar char="•"/>
            </a:pPr>
            <a:r>
              <a:rPr lang="en-GB" altLang="en-US" sz="1800" dirty="0" smtClean="0"/>
              <a:t>The expectation for 2020, is </a:t>
            </a:r>
            <a:r>
              <a:rPr lang="en-GB" altLang="en-US" sz="1800" dirty="0" smtClean="0">
                <a:solidFill>
                  <a:srgbClr val="CC0066"/>
                </a:solidFill>
              </a:rPr>
              <a:t>NOT</a:t>
            </a:r>
            <a:r>
              <a:rPr lang="en-GB" altLang="en-US" sz="1800" dirty="0" smtClean="0"/>
              <a:t> that </a:t>
            </a:r>
            <a:r>
              <a:rPr lang="en-GB" altLang="en-US" sz="1800" i="1" dirty="0" smtClean="0">
                <a:solidFill>
                  <a:srgbClr val="CC0066"/>
                </a:solidFill>
              </a:rPr>
              <a:t>all</a:t>
            </a:r>
            <a:r>
              <a:rPr lang="en-GB" altLang="en-US" sz="1800" dirty="0" smtClean="0"/>
              <a:t> P1-7 will get L2 </a:t>
            </a:r>
            <a:r>
              <a:rPr lang="en-GB" altLang="en-US" sz="1800" dirty="0" smtClean="0">
                <a:solidFill>
                  <a:srgbClr val="CC0066"/>
                </a:solidFill>
              </a:rPr>
              <a:t>AND</a:t>
            </a:r>
            <a:r>
              <a:rPr lang="en-GB" altLang="en-US" sz="1800" dirty="0" smtClean="0"/>
              <a:t> that </a:t>
            </a:r>
            <a:r>
              <a:rPr lang="en-GB" altLang="en-US" sz="1800" i="1" dirty="0" smtClean="0">
                <a:solidFill>
                  <a:srgbClr val="CC0066"/>
                </a:solidFill>
              </a:rPr>
              <a:t>all</a:t>
            </a:r>
            <a:r>
              <a:rPr lang="en-GB" altLang="en-US" sz="1800" dirty="0" smtClean="0"/>
              <a:t> P5- S3 will get L3, but rather that that schools/LAs are </a:t>
            </a:r>
            <a:r>
              <a:rPr lang="en-GB" altLang="en-US" sz="1800" dirty="0" smtClean="0">
                <a:solidFill>
                  <a:srgbClr val="CC0066"/>
                </a:solidFill>
              </a:rPr>
              <a:t>working towards this </a:t>
            </a:r>
            <a:r>
              <a:rPr lang="en-GB" altLang="en-US" sz="1800" dirty="0" smtClean="0"/>
              <a:t>– have strategic and operational plans.  Minimum expectation would be that all P1s in 2020 are getting L2.  Guidance will come from SIG, but for schools, clusters and LAs to decide time scales and set targets.</a:t>
            </a:r>
          </a:p>
          <a:p>
            <a:pPr marL="0" indent="0">
              <a:buFontTx/>
              <a:buChar char="•"/>
            </a:pPr>
            <a:endParaRPr lang="en-GB" altLang="en-US" sz="2400" dirty="0" smtClean="0"/>
          </a:p>
          <a:p>
            <a:pPr marL="0" indent="0">
              <a:buFontTx/>
              <a:buChar char="•"/>
            </a:pPr>
            <a:endParaRPr lang="en-GB" altLang="en-US" sz="2400" dirty="0" smtClean="0"/>
          </a:p>
        </p:txBody>
      </p:sp>
      <p:sp>
        <p:nvSpPr>
          <p:cNvPr id="3" name="Title 2"/>
          <p:cNvSpPr>
            <a:spLocks noGrp="1"/>
          </p:cNvSpPr>
          <p:nvPr>
            <p:ph type="title"/>
          </p:nvPr>
        </p:nvSpPr>
        <p:spPr>
          <a:xfrm>
            <a:off x="395288" y="1196975"/>
            <a:ext cx="8229600" cy="936625"/>
          </a:xfrm>
        </p:spPr>
        <p:txBody>
          <a:bodyPr/>
          <a:lstStyle/>
          <a:p>
            <a:pPr>
              <a:defRPr/>
            </a:pPr>
            <a:r>
              <a:rPr lang="en-GB" sz="3600" dirty="0" smtClean="0"/>
              <a:t>Clarifying L3 </a:t>
            </a:r>
            <a:endParaRPr lang="en-GB" sz="3600" dirty="0"/>
          </a:p>
        </p:txBody>
      </p:sp>
    </p:spTree>
    <p:extLst>
      <p:ext uri="{BB962C8B-B14F-4D97-AF65-F5344CB8AC3E}">
        <p14:creationId xmlns:p14="http://schemas.microsoft.com/office/powerpoint/2010/main" val="1299750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19872" y="2708920"/>
            <a:ext cx="3744416" cy="1569660"/>
          </a:xfrm>
          <a:prstGeom prst="rect">
            <a:avLst/>
          </a:prstGeom>
        </p:spPr>
        <p:txBody>
          <a:bodyPr wrap="square">
            <a:spAutoFit/>
          </a:bodyPr>
          <a:lstStyle/>
          <a:p>
            <a:pPr>
              <a:buFontTx/>
              <a:buNone/>
            </a:pPr>
            <a:r>
              <a:rPr lang="zh-CN" altLang="en-US" sz="9600" dirty="0">
                <a:latin typeface="SimSun" panose="02010600030101010101" pitchFamily="2" charset="-122"/>
                <a:ea typeface="SimSun" panose="02010600030101010101" pitchFamily="2" charset="-122"/>
              </a:rPr>
              <a:t>十</a:t>
            </a:r>
          </a:p>
        </p:txBody>
      </p:sp>
    </p:spTree>
    <p:extLst>
      <p:ext uri="{BB962C8B-B14F-4D97-AF65-F5344CB8AC3E}">
        <p14:creationId xmlns:p14="http://schemas.microsoft.com/office/powerpoint/2010/main" val="3295282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9600" dirty="0" smtClean="0"/>
              <a:t>10</a:t>
            </a:r>
            <a:endParaRPr lang="en-GB" sz="9600" dirty="0"/>
          </a:p>
        </p:txBody>
      </p:sp>
      <p:sp>
        <p:nvSpPr>
          <p:cNvPr id="3" name="Subtitle 2"/>
          <p:cNvSpPr>
            <a:spLocks noGrp="1"/>
          </p:cNvSpPr>
          <p:nvPr>
            <p:ph type="subTitle" idx="1"/>
          </p:nvPr>
        </p:nvSpPr>
        <p:spPr/>
        <p:txBody>
          <a:bodyPr/>
          <a:lstStyle/>
          <a:p>
            <a:r>
              <a:rPr lang="en-GB" dirty="0" smtClean="0"/>
              <a:t> </a:t>
            </a:r>
            <a:endParaRPr lang="en-GB" dirty="0"/>
          </a:p>
        </p:txBody>
      </p:sp>
    </p:spTree>
    <p:extLst>
      <p:ext uri="{BB962C8B-B14F-4D97-AF65-F5344CB8AC3E}">
        <p14:creationId xmlns:p14="http://schemas.microsoft.com/office/powerpoint/2010/main" val="141099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48561" y="2644170"/>
            <a:ext cx="2646878" cy="1569660"/>
          </a:xfrm>
          <a:prstGeom prst="rect">
            <a:avLst/>
          </a:prstGeom>
        </p:spPr>
        <p:txBody>
          <a:bodyPr wrap="none">
            <a:spAutoFit/>
          </a:bodyPr>
          <a:lstStyle/>
          <a:p>
            <a:pPr>
              <a:buFontTx/>
              <a:buNone/>
            </a:pPr>
            <a:r>
              <a:rPr lang="zh-CN" altLang="en-US" sz="9600" dirty="0">
                <a:latin typeface="SimSun" panose="02010600030101010101" pitchFamily="2" charset="-122"/>
                <a:ea typeface="SimSun" panose="02010600030101010101" pitchFamily="2" charset="-122"/>
              </a:rPr>
              <a:t>十一</a:t>
            </a:r>
          </a:p>
        </p:txBody>
      </p:sp>
    </p:spTree>
    <p:extLst>
      <p:ext uri="{BB962C8B-B14F-4D97-AF65-F5344CB8AC3E}">
        <p14:creationId xmlns:p14="http://schemas.microsoft.com/office/powerpoint/2010/main" val="2623941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48880"/>
            <a:ext cx="8229600" cy="892175"/>
          </a:xfrm>
        </p:spPr>
        <p:txBody>
          <a:bodyPr/>
          <a:lstStyle/>
          <a:p>
            <a:r>
              <a:rPr lang="en-GB" sz="9600" dirty="0" smtClean="0"/>
              <a:t>11 </a:t>
            </a:r>
            <a:endParaRPr lang="en-GB" sz="9600" dirty="0"/>
          </a:p>
        </p:txBody>
      </p:sp>
      <p:sp>
        <p:nvSpPr>
          <p:cNvPr id="3" name="Content Placeholder 2"/>
          <p:cNvSpPr>
            <a:spLocks noGrp="1"/>
          </p:cNvSpPr>
          <p:nvPr>
            <p:ph idx="1"/>
          </p:nvPr>
        </p:nvSpPr>
        <p:spPr>
          <a:xfrm>
            <a:off x="107504" y="2924944"/>
            <a:ext cx="8229600" cy="1828800"/>
          </a:xfrm>
        </p:spPr>
        <p:txBody>
          <a:bodyPr/>
          <a:lstStyle/>
          <a:p>
            <a:r>
              <a:rPr lang="en-GB" dirty="0" smtClean="0"/>
              <a:t>                                                     </a:t>
            </a:r>
            <a:r>
              <a:rPr lang="en-GB" sz="9600" dirty="0"/>
              <a:t> </a:t>
            </a:r>
            <a:endParaRPr lang="en-GB" sz="9600" dirty="0"/>
          </a:p>
        </p:txBody>
      </p:sp>
    </p:spTree>
    <p:extLst>
      <p:ext uri="{BB962C8B-B14F-4D97-AF65-F5344CB8AC3E}">
        <p14:creationId xmlns:p14="http://schemas.microsoft.com/office/powerpoint/2010/main" val="3855017678"/>
      </p:ext>
    </p:extLst>
  </p:cSld>
  <p:clrMapOvr>
    <a:masterClrMapping/>
  </p:clrMapOvr>
</p:sld>
</file>

<file path=ppt/theme/theme1.xml><?xml version="1.0" encoding="utf-8"?>
<a:theme xmlns:a="http://schemas.openxmlformats.org/drawingml/2006/main" name="2_Default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1_Default Design">
      <a:majorFont>
        <a:latin typeface="Century Gothic"/>
        <a:ea typeface=""/>
        <a:cs typeface="Arial"/>
      </a:majorFont>
      <a:minorFont>
        <a:latin typeface="Century Gothic"/>
        <a:ea typeface=""/>
        <a:cs typeface="Arial"/>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2594</TotalTime>
  <Words>1490</Words>
  <Application>Microsoft Office PowerPoint</Application>
  <PresentationFormat>On-screen Show (4:3)</PresentationFormat>
  <Paragraphs>297</Paragraphs>
  <Slides>58</Slides>
  <Notes>7</Notes>
  <HiddenSlides>1</HiddenSlides>
  <MMClips>0</MMClips>
  <ScaleCrop>false</ScaleCrop>
  <HeadingPairs>
    <vt:vector size="4" baseType="variant">
      <vt:variant>
        <vt:lpstr>Theme</vt:lpstr>
      </vt:variant>
      <vt:variant>
        <vt:i4>20</vt:i4>
      </vt:variant>
      <vt:variant>
        <vt:lpstr>Slide Titles</vt:lpstr>
      </vt:variant>
      <vt:variant>
        <vt:i4>58</vt:i4>
      </vt:variant>
    </vt:vector>
  </HeadingPairs>
  <TitlesOfParts>
    <vt:vector size="78" baseType="lpstr">
      <vt:lpstr>2_Default Design</vt:lpstr>
      <vt:lpstr>默认设计模板</vt:lpstr>
      <vt:lpstr>1_默认设计模板</vt:lpstr>
      <vt:lpstr>2_默认设计模板</vt:lpstr>
      <vt:lpstr>3_默认设计模板</vt:lpstr>
      <vt:lpstr>4_默认设计模板</vt:lpstr>
      <vt:lpstr>5_默认设计模板</vt:lpstr>
      <vt:lpstr>6_默认设计模板</vt:lpstr>
      <vt:lpstr>7_默认设计模板</vt:lpstr>
      <vt:lpstr>8_默认设计模板</vt:lpstr>
      <vt:lpstr>9_默认设计模板</vt:lpstr>
      <vt:lpstr>10_默认设计模板</vt:lpstr>
      <vt:lpstr>11_默认设计模板</vt:lpstr>
      <vt:lpstr>12_默认设计模板</vt:lpstr>
      <vt:lpstr>13_默认设计模板</vt:lpstr>
      <vt:lpstr>14_默认设计模板</vt:lpstr>
      <vt:lpstr>15_默认设计模板</vt:lpstr>
      <vt:lpstr>16_默认设计模板</vt:lpstr>
      <vt:lpstr>17_默认设计模板</vt:lpstr>
      <vt:lpstr>18_默认设计模板</vt:lpstr>
      <vt:lpstr>Why Mandarin?</vt:lpstr>
      <vt:lpstr>PowerPoint Presentation</vt:lpstr>
      <vt:lpstr>    “Provide an external stimulus to challenge assumptions , stimulate ideas and illustrate teaching approaches.”          ‘Teaching Scotland’s Future’, Donaldson, 2011 </vt:lpstr>
      <vt:lpstr>PowerPoint Presentation</vt:lpstr>
      <vt:lpstr>1 2 3 </vt:lpstr>
      <vt:lpstr>PowerPoint Presentation</vt:lpstr>
      <vt:lpstr>10</vt:lpstr>
      <vt:lpstr>PowerPoint Presentation</vt:lpstr>
      <vt:lpstr>11 </vt:lpstr>
      <vt:lpstr>PowerPoint Presentation</vt:lpstr>
      <vt:lpstr>12</vt:lpstr>
      <vt:lpstr>PowerPoint Presentation</vt:lpstr>
      <vt:lpstr>13</vt:lpstr>
      <vt:lpstr>PowerPoint Presentation</vt:lpstr>
      <vt:lpstr>Month</vt:lpstr>
      <vt:lpstr>PowerPoint Presentation</vt:lpstr>
      <vt:lpstr>PowerPoint Presentation</vt:lpstr>
      <vt:lpstr>January</vt:lpstr>
      <vt:lpstr>PowerPoint Presentation</vt:lpstr>
      <vt:lpstr>PowerPoint Presentation</vt:lpstr>
      <vt:lpstr>PowerPoint Presentation</vt:lpstr>
      <vt:lpstr>Day or Sun</vt:lpstr>
      <vt:lpstr>PowerPoint Presentation</vt:lpstr>
      <vt:lpstr>Month</vt:lpstr>
      <vt:lpstr>PowerPoint Presentation</vt:lpstr>
      <vt:lpstr>Month and sun = “ming”</vt:lpstr>
      <vt:lpstr>rén</vt:lpstr>
      <vt:lpstr>person</vt:lpstr>
      <vt:lpstr>PowerPoint Presentation</vt:lpstr>
      <vt:lpstr>big</vt:lpstr>
      <vt:lpstr>PowerPoint Presentation</vt:lpstr>
      <vt:lpstr>small</vt:lpstr>
      <vt:lpstr>PowerPoint Presentation</vt:lpstr>
      <vt:lpstr>PowerPoint Presentation</vt:lpstr>
      <vt:lpstr>PowerPoint Presentation</vt:lpstr>
      <vt:lpstr>PowerPoint Presentation</vt:lpstr>
      <vt:lpstr>PowerPoint Presentation</vt:lpstr>
      <vt:lpstr> </vt:lpstr>
      <vt:lpstr>xià</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What do we mean by 1+2?</vt:lpstr>
      <vt:lpstr>Clarifying L3 </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Hass</cp:lastModifiedBy>
  <cp:revision>261</cp:revision>
  <dcterms:created xsi:type="dcterms:W3CDTF">2010-08-31T10:04:20Z</dcterms:created>
  <dcterms:modified xsi:type="dcterms:W3CDTF">2014-03-03T12:36:15Z</dcterms:modified>
</cp:coreProperties>
</file>